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Default Extension="gif" ContentType="image/gif"/>
  <Override PartName="/ppt/tags/tag33.xml" ContentType="application/vnd.openxmlformats-officedocument.presentationml.tags+xml"/>
  <Override PartName="/ppt/diagrams/layout2.xml" ContentType="application/vnd.openxmlformats-officedocument.drawingml.diagramLayout+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53" r:id="rId3"/>
    <p:sldId id="257" r:id="rId4"/>
    <p:sldId id="315" r:id="rId5"/>
    <p:sldId id="316" r:id="rId6"/>
    <p:sldId id="317" r:id="rId7"/>
    <p:sldId id="360" r:id="rId8"/>
    <p:sldId id="318" r:id="rId9"/>
    <p:sldId id="319" r:id="rId10"/>
    <p:sldId id="320" r:id="rId11"/>
    <p:sldId id="258" r:id="rId12"/>
    <p:sldId id="321" r:id="rId13"/>
    <p:sldId id="271" r:id="rId14"/>
    <p:sldId id="308" r:id="rId15"/>
    <p:sldId id="343" r:id="rId16"/>
    <p:sldId id="354" r:id="rId17"/>
    <p:sldId id="276" r:id="rId18"/>
    <p:sldId id="361" r:id="rId19"/>
    <p:sldId id="362" r:id="rId20"/>
    <p:sldId id="363" r:id="rId21"/>
    <p:sldId id="364" r:id="rId22"/>
    <p:sldId id="365" r:id="rId23"/>
    <p:sldId id="366" r:id="rId24"/>
    <p:sldId id="314" r:id="rId25"/>
    <p:sldId id="355" r:id="rId26"/>
    <p:sldId id="310" r:id="rId27"/>
    <p:sldId id="311" r:id="rId28"/>
    <p:sldId id="306" r:id="rId29"/>
    <p:sldId id="296" r:id="rId30"/>
    <p:sldId id="297" r:id="rId31"/>
    <p:sldId id="322" r:id="rId32"/>
    <p:sldId id="300" r:id="rId33"/>
    <p:sldId id="356" r:id="rId34"/>
    <p:sldId id="312" r:id="rId35"/>
    <p:sldId id="313" r:id="rId36"/>
    <p:sldId id="359" r:id="rId37"/>
    <p:sldId id="358"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799FCD"/>
  </p:clrMru>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1D287-CC75-4C32-96E1-FA0276F314CB}" type="doc">
      <dgm:prSet loTypeId="urn:microsoft.com/office/officeart/2005/8/layout/radial6" loCatId="cycle" qsTypeId="urn:microsoft.com/office/officeart/2005/8/quickstyle/simple5" qsCatId="simple" csTypeId="urn:microsoft.com/office/officeart/2005/8/colors/colorful3" csCatId="colorful" phldr="1"/>
      <dgm:spPr/>
      <dgm:t>
        <a:bodyPr/>
        <a:lstStyle/>
        <a:p>
          <a:endParaRPr lang="fr-FR"/>
        </a:p>
      </dgm:t>
    </dgm:pt>
    <dgm:pt modelId="{65FAC55A-9E64-478B-9BB9-98B20EBCF415}">
      <dgm:prSet phldrT="[Texte]"/>
      <dgm:spPr/>
      <dgm:t>
        <a:bodyPr/>
        <a:lstStyle/>
        <a:p>
          <a:r>
            <a:rPr lang="fr-FR" dirty="0" smtClean="0"/>
            <a:t>CETIA</a:t>
          </a:r>
          <a:endParaRPr lang="fr-FR" dirty="0"/>
        </a:p>
      </dgm:t>
    </dgm:pt>
    <dgm:pt modelId="{5A6CB992-3DD7-4ED8-8F60-F527168177C9}" type="parTrans" cxnId="{D1E7851F-16BE-4E6E-85CA-FDFC583959D0}">
      <dgm:prSet/>
      <dgm:spPr/>
      <dgm:t>
        <a:bodyPr/>
        <a:lstStyle/>
        <a:p>
          <a:endParaRPr lang="fr-FR"/>
        </a:p>
      </dgm:t>
    </dgm:pt>
    <dgm:pt modelId="{2EF0D595-27D1-45CA-BE45-E48B0D038EB6}" type="sibTrans" cxnId="{D1E7851F-16BE-4E6E-85CA-FDFC583959D0}">
      <dgm:prSet/>
      <dgm:spPr/>
      <dgm:t>
        <a:bodyPr/>
        <a:lstStyle/>
        <a:p>
          <a:endParaRPr lang="fr-FR"/>
        </a:p>
      </dgm:t>
    </dgm:pt>
    <dgm:pt modelId="{F762A45F-E05E-4C12-9439-941698370547}">
      <dgm:prSet phldrT="[Texte]"/>
      <dgm:spPr/>
      <dgm:t>
        <a:bodyPr/>
        <a:lstStyle/>
        <a:p>
          <a:r>
            <a:rPr lang="fr-FR" dirty="0" smtClean="0"/>
            <a:t>ONSSA</a:t>
          </a:r>
          <a:endParaRPr lang="fr-FR" dirty="0"/>
        </a:p>
      </dgm:t>
    </dgm:pt>
    <dgm:pt modelId="{23775861-26A3-4849-A3F1-33ED9921D89C}" type="parTrans" cxnId="{3A4FA3C2-8305-4665-BC50-7CD7D089A58D}">
      <dgm:prSet/>
      <dgm:spPr/>
      <dgm:t>
        <a:bodyPr/>
        <a:lstStyle/>
        <a:p>
          <a:endParaRPr lang="fr-FR"/>
        </a:p>
      </dgm:t>
    </dgm:pt>
    <dgm:pt modelId="{4E635DA4-BF85-4660-B1F9-E5239604A877}" type="sibTrans" cxnId="{3A4FA3C2-8305-4665-BC50-7CD7D089A58D}">
      <dgm:prSet/>
      <dgm:spPr/>
      <dgm:t>
        <a:bodyPr/>
        <a:lstStyle/>
        <a:p>
          <a:endParaRPr lang="fr-FR"/>
        </a:p>
      </dgm:t>
    </dgm:pt>
    <dgm:pt modelId="{96A6E0D6-D11D-43F7-BB54-02383C9F89A9}">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Entraide Nationale</a:t>
          </a:r>
        </a:p>
      </dgm:t>
    </dgm:pt>
    <dgm:pt modelId="{7D0319CF-5968-4025-B404-1E37231BDAEC}" type="parTrans" cxnId="{47CA8C68-9CE7-4661-BF86-7B3C7064B77B}">
      <dgm:prSet/>
      <dgm:spPr/>
      <dgm:t>
        <a:bodyPr/>
        <a:lstStyle/>
        <a:p>
          <a:endParaRPr lang="fr-FR"/>
        </a:p>
      </dgm:t>
    </dgm:pt>
    <dgm:pt modelId="{A81825B4-42CA-4D39-A78F-89D64ED44532}" type="sibTrans" cxnId="{47CA8C68-9CE7-4661-BF86-7B3C7064B77B}">
      <dgm:prSet/>
      <dgm:spPr/>
      <dgm:t>
        <a:bodyPr/>
        <a:lstStyle/>
        <a:p>
          <a:endParaRPr lang="fr-FR"/>
        </a:p>
      </dgm:t>
    </dgm:pt>
    <dgm:pt modelId="{060789F6-8082-49A8-986F-AC8B96165F5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ADA</a:t>
          </a:r>
          <a:endParaRPr lang="fr-FR" dirty="0"/>
        </a:p>
      </dgm:t>
    </dgm:pt>
    <dgm:pt modelId="{0F8A157B-8509-4677-BFEB-DC25DE128767}" type="parTrans" cxnId="{401814D9-4A46-4699-9FDF-C8EB765F02AE}">
      <dgm:prSet/>
      <dgm:spPr/>
      <dgm:t>
        <a:bodyPr/>
        <a:lstStyle/>
        <a:p>
          <a:endParaRPr lang="fr-FR"/>
        </a:p>
      </dgm:t>
    </dgm:pt>
    <dgm:pt modelId="{664DEE2C-FA18-4D6D-B3CC-44FC60B5BF35}" type="sibTrans" cxnId="{401814D9-4A46-4699-9FDF-C8EB765F02AE}">
      <dgm:prSet/>
      <dgm:spPr/>
      <dgm:t>
        <a:bodyPr/>
        <a:lstStyle/>
        <a:p>
          <a:endParaRPr lang="fr-FR"/>
        </a:p>
      </dgm:t>
    </dgm:pt>
    <dgm:pt modelId="{5571751D-0A7B-4AF3-8B97-77E13BD6D248}">
      <dgm:prSet/>
      <dgm:spPr/>
      <dgm:t>
        <a:bodyPr/>
        <a:lstStyle/>
        <a:p>
          <a:r>
            <a:rPr lang="fr-FR" dirty="0" smtClean="0"/>
            <a:t>ADS</a:t>
          </a:r>
        </a:p>
      </dgm:t>
    </dgm:pt>
    <dgm:pt modelId="{DAE9D445-15EE-47A8-AA14-EBE388D043C2}" type="parTrans" cxnId="{A517180B-98F0-4FEF-BD2D-46C1E126699E}">
      <dgm:prSet/>
      <dgm:spPr/>
      <dgm:t>
        <a:bodyPr/>
        <a:lstStyle/>
        <a:p>
          <a:endParaRPr lang="fr-FR"/>
        </a:p>
      </dgm:t>
    </dgm:pt>
    <dgm:pt modelId="{9000BCF8-5C38-4238-89E3-BA5A726CCF46}" type="sibTrans" cxnId="{A517180B-98F0-4FEF-BD2D-46C1E126699E}">
      <dgm:prSet/>
      <dgm:spPr/>
      <dgm:t>
        <a:bodyPr/>
        <a:lstStyle/>
        <a:p>
          <a:endParaRPr lang="fr-FR"/>
        </a:p>
      </dgm:t>
    </dgm:pt>
    <dgm:pt modelId="{9B52D000-7FF1-48E6-9E73-8D3240EA3C84}">
      <dgm:prSet/>
      <dgm:spPr/>
      <dgm:t>
        <a:bodyPr/>
        <a:lstStyle/>
        <a:p>
          <a:r>
            <a:rPr lang="fr-FR" dirty="0" smtClean="0"/>
            <a:t>EACCE</a:t>
          </a:r>
        </a:p>
      </dgm:t>
    </dgm:pt>
    <dgm:pt modelId="{8C9FA129-AA56-459D-963E-D26129F6863E}" type="parTrans" cxnId="{F7C4C348-31BB-4388-93D8-5D23067257EF}">
      <dgm:prSet/>
      <dgm:spPr/>
      <dgm:t>
        <a:bodyPr/>
        <a:lstStyle/>
        <a:p>
          <a:endParaRPr lang="fr-FR"/>
        </a:p>
      </dgm:t>
    </dgm:pt>
    <dgm:pt modelId="{77DD1FF2-1933-4CA8-9437-F449BF641466}" type="sibTrans" cxnId="{F7C4C348-31BB-4388-93D8-5D23067257EF}">
      <dgm:prSet/>
      <dgm:spPr/>
      <dgm:t>
        <a:bodyPr/>
        <a:lstStyle/>
        <a:p>
          <a:endParaRPr lang="fr-FR"/>
        </a:p>
      </dgm:t>
    </dgm:pt>
    <dgm:pt modelId="{2BA76834-F5B4-4F20-84C2-64B0C359393D}">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MAPM</a:t>
          </a:r>
          <a:endParaRPr lang="fr-FR" dirty="0"/>
        </a:p>
      </dgm:t>
    </dgm:pt>
    <dgm:pt modelId="{3B3325E0-990D-4E90-82EE-BC43590126B2}" type="parTrans" cxnId="{4BA07539-3F00-40A4-9AFC-CCD6F0E1C202}">
      <dgm:prSet/>
      <dgm:spPr/>
      <dgm:t>
        <a:bodyPr/>
        <a:lstStyle/>
        <a:p>
          <a:endParaRPr lang="fr-FR"/>
        </a:p>
      </dgm:t>
    </dgm:pt>
    <dgm:pt modelId="{6AE9FFF9-F1A1-4303-938F-E0816CB1360A}" type="sibTrans" cxnId="{4BA07539-3F00-40A4-9AFC-CCD6F0E1C202}">
      <dgm:prSet/>
      <dgm:spPr/>
      <dgm:t>
        <a:bodyPr/>
        <a:lstStyle/>
        <a:p>
          <a:endParaRPr lang="fr-FR"/>
        </a:p>
      </dgm:t>
    </dgm:pt>
    <dgm:pt modelId="{5CCAF935-50CD-4ACE-9FA8-B3E6D36A433D}">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MAESS</a:t>
          </a:r>
        </a:p>
      </dgm:t>
    </dgm:pt>
    <dgm:pt modelId="{2645D93E-1DC2-40D5-823B-7048236C6A79}" type="sibTrans" cxnId="{DBFDFA96-D2C0-467F-BABD-986F14BBD45F}">
      <dgm:prSet/>
      <dgm:spPr/>
      <dgm:t>
        <a:bodyPr/>
        <a:lstStyle/>
        <a:p>
          <a:endParaRPr lang="fr-FR"/>
        </a:p>
      </dgm:t>
    </dgm:pt>
    <dgm:pt modelId="{987A22A1-A3D1-41B8-876E-430C1D5FCC15}" type="parTrans" cxnId="{DBFDFA96-D2C0-467F-BABD-986F14BBD45F}">
      <dgm:prSet/>
      <dgm:spPr/>
      <dgm:t>
        <a:bodyPr/>
        <a:lstStyle/>
        <a:p>
          <a:endParaRPr lang="fr-FR"/>
        </a:p>
      </dgm:t>
    </dgm:pt>
    <dgm:pt modelId="{72A3A426-5DF9-4085-91D2-DC5D47A931A5}">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MSFDS</a:t>
          </a:r>
        </a:p>
      </dgm:t>
    </dgm:pt>
    <dgm:pt modelId="{D2C27C8F-99A1-4859-86AE-1A1EC22CF08B}" type="parTrans" cxnId="{AD579D69-A782-47A0-88F4-98FC044064B7}">
      <dgm:prSet/>
      <dgm:spPr/>
      <dgm:t>
        <a:bodyPr/>
        <a:lstStyle/>
        <a:p>
          <a:endParaRPr lang="fr-FR"/>
        </a:p>
      </dgm:t>
    </dgm:pt>
    <dgm:pt modelId="{CEED4BF5-6548-4F2B-88FB-C23A1E2985E8}" type="sibTrans" cxnId="{AD579D69-A782-47A0-88F4-98FC044064B7}">
      <dgm:prSet/>
      <dgm:spPr/>
      <dgm:t>
        <a:bodyPr/>
        <a:lstStyle/>
        <a:p>
          <a:endParaRPr lang="fr-FR"/>
        </a:p>
      </dgm:t>
    </dgm:pt>
    <dgm:pt modelId="{896FE43B-8C61-4950-9798-7AC26A31ABC9}">
      <dgm:prSet phldrT="[Texte]"/>
      <dgm:spPr/>
      <dgm:t>
        <a:bodyPr/>
        <a:lstStyle/>
        <a:p>
          <a:endParaRPr lang="fr-FR" dirty="0"/>
        </a:p>
      </dgm:t>
    </dgm:pt>
    <dgm:pt modelId="{BDD3ACC1-C5C2-4252-BA10-32F1737363B4}" type="sibTrans" cxnId="{893C2D5C-8B52-4888-9644-E0045154EBAC}">
      <dgm:prSet/>
      <dgm:spPr/>
      <dgm:t>
        <a:bodyPr/>
        <a:lstStyle/>
        <a:p>
          <a:endParaRPr lang="fr-FR"/>
        </a:p>
      </dgm:t>
    </dgm:pt>
    <dgm:pt modelId="{4C8D66BB-B357-49DE-916B-BF0216D1A4C3}" type="parTrans" cxnId="{893C2D5C-8B52-4888-9644-E0045154EBAC}">
      <dgm:prSet/>
      <dgm:spPr/>
      <dgm:t>
        <a:bodyPr/>
        <a:lstStyle/>
        <a:p>
          <a:endParaRPr lang="fr-FR"/>
        </a:p>
      </dgm:t>
    </dgm:pt>
    <dgm:pt modelId="{4C72C4C6-7982-46B5-9BE1-CFE06130335A}">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MICIEN</a:t>
          </a:r>
        </a:p>
      </dgm:t>
    </dgm:pt>
    <dgm:pt modelId="{1A0A9B8B-BF23-48CF-B8AE-69890CFA1677}" type="parTrans" cxnId="{BB1936C1-1B27-4CCC-8EF9-93280629A85E}">
      <dgm:prSet/>
      <dgm:spPr/>
      <dgm:t>
        <a:bodyPr/>
        <a:lstStyle/>
        <a:p>
          <a:endParaRPr lang="fr-FR"/>
        </a:p>
      </dgm:t>
    </dgm:pt>
    <dgm:pt modelId="{B522A749-8B53-42AA-B32B-4BC7BD3AF357}" type="sibTrans" cxnId="{BB1936C1-1B27-4CCC-8EF9-93280629A85E}">
      <dgm:prSet/>
      <dgm:spPr/>
      <dgm:t>
        <a:bodyPr/>
        <a:lstStyle/>
        <a:p>
          <a:endParaRPr lang="fr-FR"/>
        </a:p>
      </dgm:t>
    </dgm:pt>
    <dgm:pt modelId="{6A9CB586-364B-4F07-A247-AB366BE71832}" type="pres">
      <dgm:prSet presAssocID="{D871D287-CC75-4C32-96E1-FA0276F314CB}" presName="Name0" presStyleCnt="0">
        <dgm:presLayoutVars>
          <dgm:chMax val="1"/>
          <dgm:dir/>
          <dgm:animLvl val="ctr"/>
          <dgm:resizeHandles val="exact"/>
        </dgm:presLayoutVars>
      </dgm:prSet>
      <dgm:spPr/>
      <dgm:t>
        <a:bodyPr/>
        <a:lstStyle/>
        <a:p>
          <a:endParaRPr lang="fr-FR"/>
        </a:p>
      </dgm:t>
    </dgm:pt>
    <dgm:pt modelId="{D3BD802E-E288-4730-839B-0C340399DDC4}" type="pres">
      <dgm:prSet presAssocID="{896FE43B-8C61-4950-9798-7AC26A31ABC9}" presName="centerShape" presStyleLbl="node0" presStyleIdx="0" presStyleCnt="1" custScaleY="71041"/>
      <dgm:spPr/>
      <dgm:t>
        <a:bodyPr/>
        <a:lstStyle/>
        <a:p>
          <a:endParaRPr lang="fr-FR"/>
        </a:p>
      </dgm:t>
    </dgm:pt>
    <dgm:pt modelId="{52365E80-7722-406B-A206-36667BA4B2A5}" type="pres">
      <dgm:prSet presAssocID="{5CCAF935-50CD-4ACE-9FA8-B3E6D36A433D}" presName="node" presStyleLbl="node1" presStyleIdx="0" presStyleCnt="10">
        <dgm:presLayoutVars>
          <dgm:bulletEnabled val="1"/>
        </dgm:presLayoutVars>
      </dgm:prSet>
      <dgm:spPr/>
      <dgm:t>
        <a:bodyPr/>
        <a:lstStyle/>
        <a:p>
          <a:endParaRPr lang="fr-FR"/>
        </a:p>
      </dgm:t>
    </dgm:pt>
    <dgm:pt modelId="{2D9BD13A-C03C-41A5-9F7C-C1FBFEC026C3}" type="pres">
      <dgm:prSet presAssocID="{5CCAF935-50CD-4ACE-9FA8-B3E6D36A433D}" presName="dummy" presStyleCnt="0"/>
      <dgm:spPr/>
    </dgm:pt>
    <dgm:pt modelId="{C9C4898F-1506-46E3-969F-DC021B70CD70}" type="pres">
      <dgm:prSet presAssocID="{2645D93E-1DC2-40D5-823B-7048236C6A79}" presName="sibTrans" presStyleLbl="sibTrans2D1" presStyleIdx="0" presStyleCnt="10"/>
      <dgm:spPr/>
      <dgm:t>
        <a:bodyPr/>
        <a:lstStyle/>
        <a:p>
          <a:endParaRPr lang="fr-FR"/>
        </a:p>
      </dgm:t>
    </dgm:pt>
    <dgm:pt modelId="{88F764C3-0C5A-4219-8B30-38D29ADE99B9}" type="pres">
      <dgm:prSet presAssocID="{4C72C4C6-7982-46B5-9BE1-CFE06130335A}" presName="node" presStyleLbl="node1" presStyleIdx="1" presStyleCnt="10">
        <dgm:presLayoutVars>
          <dgm:bulletEnabled val="1"/>
        </dgm:presLayoutVars>
      </dgm:prSet>
      <dgm:spPr/>
      <dgm:t>
        <a:bodyPr/>
        <a:lstStyle/>
        <a:p>
          <a:endParaRPr lang="fr-FR"/>
        </a:p>
      </dgm:t>
    </dgm:pt>
    <dgm:pt modelId="{769779AF-6459-43F8-A9BE-E5080B14C83A}" type="pres">
      <dgm:prSet presAssocID="{4C72C4C6-7982-46B5-9BE1-CFE06130335A}" presName="dummy" presStyleCnt="0"/>
      <dgm:spPr/>
    </dgm:pt>
    <dgm:pt modelId="{A5908339-DF06-4CCA-9853-4D7C59E50FD8}" type="pres">
      <dgm:prSet presAssocID="{B522A749-8B53-42AA-B32B-4BC7BD3AF357}" presName="sibTrans" presStyleLbl="sibTrans2D1" presStyleIdx="1" presStyleCnt="10"/>
      <dgm:spPr/>
      <dgm:t>
        <a:bodyPr/>
        <a:lstStyle/>
        <a:p>
          <a:endParaRPr lang="fr-FR"/>
        </a:p>
      </dgm:t>
    </dgm:pt>
    <dgm:pt modelId="{B01F4DA2-F5AD-45A0-9C36-31AF5E67CC2B}" type="pres">
      <dgm:prSet presAssocID="{72A3A426-5DF9-4085-91D2-DC5D47A931A5}" presName="node" presStyleLbl="node1" presStyleIdx="2" presStyleCnt="10">
        <dgm:presLayoutVars>
          <dgm:bulletEnabled val="1"/>
        </dgm:presLayoutVars>
      </dgm:prSet>
      <dgm:spPr/>
      <dgm:t>
        <a:bodyPr/>
        <a:lstStyle/>
        <a:p>
          <a:endParaRPr lang="fr-FR"/>
        </a:p>
      </dgm:t>
    </dgm:pt>
    <dgm:pt modelId="{4A551214-BFDC-40C5-BA6A-F7FF28B0A678}" type="pres">
      <dgm:prSet presAssocID="{72A3A426-5DF9-4085-91D2-DC5D47A931A5}" presName="dummy" presStyleCnt="0"/>
      <dgm:spPr/>
    </dgm:pt>
    <dgm:pt modelId="{3C15A76C-358A-4F84-A17B-1BF3E596111D}" type="pres">
      <dgm:prSet presAssocID="{CEED4BF5-6548-4F2B-88FB-C23A1E2985E8}" presName="sibTrans" presStyleLbl="sibTrans2D1" presStyleIdx="2" presStyleCnt="10"/>
      <dgm:spPr/>
      <dgm:t>
        <a:bodyPr/>
        <a:lstStyle/>
        <a:p>
          <a:endParaRPr lang="fr-FR"/>
        </a:p>
      </dgm:t>
    </dgm:pt>
    <dgm:pt modelId="{347AF5C8-94D4-4710-80B5-77249F8B2E7B}" type="pres">
      <dgm:prSet presAssocID="{65FAC55A-9E64-478B-9BB9-98B20EBCF415}" presName="node" presStyleLbl="node1" presStyleIdx="3" presStyleCnt="10">
        <dgm:presLayoutVars>
          <dgm:bulletEnabled val="1"/>
        </dgm:presLayoutVars>
      </dgm:prSet>
      <dgm:spPr/>
      <dgm:t>
        <a:bodyPr/>
        <a:lstStyle/>
        <a:p>
          <a:endParaRPr lang="fr-FR"/>
        </a:p>
      </dgm:t>
    </dgm:pt>
    <dgm:pt modelId="{0E19CBA7-D58B-4903-9356-90CCE1C7F98E}" type="pres">
      <dgm:prSet presAssocID="{65FAC55A-9E64-478B-9BB9-98B20EBCF415}" presName="dummy" presStyleCnt="0"/>
      <dgm:spPr/>
    </dgm:pt>
    <dgm:pt modelId="{D8AF2BA4-3BFB-4B07-91CD-4D092156A073}" type="pres">
      <dgm:prSet presAssocID="{2EF0D595-27D1-45CA-BE45-E48B0D038EB6}" presName="sibTrans" presStyleLbl="sibTrans2D1" presStyleIdx="3" presStyleCnt="10"/>
      <dgm:spPr/>
      <dgm:t>
        <a:bodyPr/>
        <a:lstStyle/>
        <a:p>
          <a:endParaRPr lang="fr-FR"/>
        </a:p>
      </dgm:t>
    </dgm:pt>
    <dgm:pt modelId="{BF4E620F-9283-4929-95E8-D5A6969DDBAB}" type="pres">
      <dgm:prSet presAssocID="{F762A45F-E05E-4C12-9439-941698370547}" presName="node" presStyleLbl="node1" presStyleIdx="4" presStyleCnt="10">
        <dgm:presLayoutVars>
          <dgm:bulletEnabled val="1"/>
        </dgm:presLayoutVars>
      </dgm:prSet>
      <dgm:spPr/>
      <dgm:t>
        <a:bodyPr/>
        <a:lstStyle/>
        <a:p>
          <a:endParaRPr lang="fr-FR"/>
        </a:p>
      </dgm:t>
    </dgm:pt>
    <dgm:pt modelId="{431144CF-FA41-4BFB-9929-F3001B75CC13}" type="pres">
      <dgm:prSet presAssocID="{F762A45F-E05E-4C12-9439-941698370547}" presName="dummy" presStyleCnt="0"/>
      <dgm:spPr/>
    </dgm:pt>
    <dgm:pt modelId="{408D4024-BE4C-4CB0-BAF8-FB6635094229}" type="pres">
      <dgm:prSet presAssocID="{4E635DA4-BF85-4660-B1F9-E5239604A877}" presName="sibTrans" presStyleLbl="sibTrans2D1" presStyleIdx="4" presStyleCnt="10"/>
      <dgm:spPr/>
      <dgm:t>
        <a:bodyPr/>
        <a:lstStyle/>
        <a:p>
          <a:endParaRPr lang="fr-FR"/>
        </a:p>
      </dgm:t>
    </dgm:pt>
    <dgm:pt modelId="{25BD1EFE-1D15-4DEA-8377-99DFB13DBAC9}" type="pres">
      <dgm:prSet presAssocID="{96A6E0D6-D11D-43F7-BB54-02383C9F89A9}" presName="node" presStyleLbl="node1" presStyleIdx="5" presStyleCnt="10">
        <dgm:presLayoutVars>
          <dgm:bulletEnabled val="1"/>
        </dgm:presLayoutVars>
      </dgm:prSet>
      <dgm:spPr/>
      <dgm:t>
        <a:bodyPr/>
        <a:lstStyle/>
        <a:p>
          <a:endParaRPr lang="fr-FR"/>
        </a:p>
      </dgm:t>
    </dgm:pt>
    <dgm:pt modelId="{E28B1281-C6E4-4603-A1EB-6CEA11F6F0DD}" type="pres">
      <dgm:prSet presAssocID="{96A6E0D6-D11D-43F7-BB54-02383C9F89A9}" presName="dummy" presStyleCnt="0"/>
      <dgm:spPr/>
    </dgm:pt>
    <dgm:pt modelId="{BECBACD0-6863-4E2F-9567-4C045225730F}" type="pres">
      <dgm:prSet presAssocID="{A81825B4-42CA-4D39-A78F-89D64ED44532}" presName="sibTrans" presStyleLbl="sibTrans2D1" presStyleIdx="5" presStyleCnt="10"/>
      <dgm:spPr/>
      <dgm:t>
        <a:bodyPr/>
        <a:lstStyle/>
        <a:p>
          <a:endParaRPr lang="fr-FR"/>
        </a:p>
      </dgm:t>
    </dgm:pt>
    <dgm:pt modelId="{09C58F04-B06D-4816-8D9E-D3266CA4B346}" type="pres">
      <dgm:prSet presAssocID="{5571751D-0A7B-4AF3-8B97-77E13BD6D248}" presName="node" presStyleLbl="node1" presStyleIdx="6" presStyleCnt="10">
        <dgm:presLayoutVars>
          <dgm:bulletEnabled val="1"/>
        </dgm:presLayoutVars>
      </dgm:prSet>
      <dgm:spPr/>
      <dgm:t>
        <a:bodyPr/>
        <a:lstStyle/>
        <a:p>
          <a:endParaRPr lang="fr-FR"/>
        </a:p>
      </dgm:t>
    </dgm:pt>
    <dgm:pt modelId="{CF147881-E8B6-4790-9C72-B02124249A73}" type="pres">
      <dgm:prSet presAssocID="{5571751D-0A7B-4AF3-8B97-77E13BD6D248}" presName="dummy" presStyleCnt="0"/>
      <dgm:spPr/>
    </dgm:pt>
    <dgm:pt modelId="{16F05EC1-2E9A-4B85-81D3-CF0B6337847D}" type="pres">
      <dgm:prSet presAssocID="{9000BCF8-5C38-4238-89E3-BA5A726CCF46}" presName="sibTrans" presStyleLbl="sibTrans2D1" presStyleIdx="6" presStyleCnt="10"/>
      <dgm:spPr/>
      <dgm:t>
        <a:bodyPr/>
        <a:lstStyle/>
        <a:p>
          <a:endParaRPr lang="fr-FR"/>
        </a:p>
      </dgm:t>
    </dgm:pt>
    <dgm:pt modelId="{2927ECE3-207E-49B6-B09B-ADF04CC92B24}" type="pres">
      <dgm:prSet presAssocID="{9B52D000-7FF1-48E6-9E73-8D3240EA3C84}" presName="node" presStyleLbl="node1" presStyleIdx="7" presStyleCnt="10">
        <dgm:presLayoutVars>
          <dgm:bulletEnabled val="1"/>
        </dgm:presLayoutVars>
      </dgm:prSet>
      <dgm:spPr/>
      <dgm:t>
        <a:bodyPr/>
        <a:lstStyle/>
        <a:p>
          <a:endParaRPr lang="fr-FR"/>
        </a:p>
      </dgm:t>
    </dgm:pt>
    <dgm:pt modelId="{43870AE6-B078-4F17-95AE-ACC19BEEDD6C}" type="pres">
      <dgm:prSet presAssocID="{9B52D000-7FF1-48E6-9E73-8D3240EA3C84}" presName="dummy" presStyleCnt="0"/>
      <dgm:spPr/>
    </dgm:pt>
    <dgm:pt modelId="{96E8DF60-450A-47DE-9477-F651A0FC50F2}" type="pres">
      <dgm:prSet presAssocID="{77DD1FF2-1933-4CA8-9437-F449BF641466}" presName="sibTrans" presStyleLbl="sibTrans2D1" presStyleIdx="7" presStyleCnt="10"/>
      <dgm:spPr/>
      <dgm:t>
        <a:bodyPr/>
        <a:lstStyle/>
        <a:p>
          <a:endParaRPr lang="fr-FR"/>
        </a:p>
      </dgm:t>
    </dgm:pt>
    <dgm:pt modelId="{EF6B9194-AD4B-43AC-89DC-B753A0C25CAD}" type="pres">
      <dgm:prSet presAssocID="{060789F6-8082-49A8-986F-AC8B96165F5E}" presName="node" presStyleLbl="node1" presStyleIdx="8" presStyleCnt="10">
        <dgm:presLayoutVars>
          <dgm:bulletEnabled val="1"/>
        </dgm:presLayoutVars>
      </dgm:prSet>
      <dgm:spPr/>
      <dgm:t>
        <a:bodyPr/>
        <a:lstStyle/>
        <a:p>
          <a:endParaRPr lang="fr-FR"/>
        </a:p>
      </dgm:t>
    </dgm:pt>
    <dgm:pt modelId="{CCB73F0D-601A-48FE-8009-A9B72DEFA482}" type="pres">
      <dgm:prSet presAssocID="{060789F6-8082-49A8-986F-AC8B96165F5E}" presName="dummy" presStyleCnt="0"/>
      <dgm:spPr/>
    </dgm:pt>
    <dgm:pt modelId="{620845FA-61B2-4583-A8DF-4899654FDF5D}" type="pres">
      <dgm:prSet presAssocID="{664DEE2C-FA18-4D6D-B3CC-44FC60B5BF35}" presName="sibTrans" presStyleLbl="sibTrans2D1" presStyleIdx="8" presStyleCnt="10"/>
      <dgm:spPr/>
      <dgm:t>
        <a:bodyPr/>
        <a:lstStyle/>
        <a:p>
          <a:endParaRPr lang="fr-FR"/>
        </a:p>
      </dgm:t>
    </dgm:pt>
    <dgm:pt modelId="{6338A484-C6EA-46DF-B15E-E42569492EAD}" type="pres">
      <dgm:prSet presAssocID="{2BA76834-F5B4-4F20-84C2-64B0C359393D}" presName="node" presStyleLbl="node1" presStyleIdx="9" presStyleCnt="10">
        <dgm:presLayoutVars>
          <dgm:bulletEnabled val="1"/>
        </dgm:presLayoutVars>
      </dgm:prSet>
      <dgm:spPr/>
      <dgm:t>
        <a:bodyPr/>
        <a:lstStyle/>
        <a:p>
          <a:endParaRPr lang="fr-FR"/>
        </a:p>
      </dgm:t>
    </dgm:pt>
    <dgm:pt modelId="{ED809019-5147-4E9D-8EC2-9C585B3DAABB}" type="pres">
      <dgm:prSet presAssocID="{2BA76834-F5B4-4F20-84C2-64B0C359393D}" presName="dummy" presStyleCnt="0"/>
      <dgm:spPr/>
    </dgm:pt>
    <dgm:pt modelId="{69FF6142-3CA8-4BBC-BB48-570F1E1347BD}" type="pres">
      <dgm:prSet presAssocID="{6AE9FFF9-F1A1-4303-938F-E0816CB1360A}" presName="sibTrans" presStyleLbl="sibTrans2D1" presStyleIdx="9" presStyleCnt="10"/>
      <dgm:spPr/>
      <dgm:t>
        <a:bodyPr/>
        <a:lstStyle/>
        <a:p>
          <a:endParaRPr lang="fr-FR"/>
        </a:p>
      </dgm:t>
    </dgm:pt>
  </dgm:ptLst>
  <dgm:cxnLst>
    <dgm:cxn modelId="{08BB66AA-F387-40C4-BC53-4D18DBF21285}" type="presOf" srcId="{896FE43B-8C61-4950-9798-7AC26A31ABC9}" destId="{D3BD802E-E288-4730-839B-0C340399DDC4}" srcOrd="0" destOrd="0" presId="urn:microsoft.com/office/officeart/2005/8/layout/radial6"/>
    <dgm:cxn modelId="{BB1936C1-1B27-4CCC-8EF9-93280629A85E}" srcId="{896FE43B-8C61-4950-9798-7AC26A31ABC9}" destId="{4C72C4C6-7982-46B5-9BE1-CFE06130335A}" srcOrd="1" destOrd="0" parTransId="{1A0A9B8B-BF23-48CF-B8AE-69890CFA1677}" sibTransId="{B522A749-8B53-42AA-B32B-4BC7BD3AF357}"/>
    <dgm:cxn modelId="{A9174F78-2D7F-4E03-88F1-3CA75F58A895}" type="presOf" srcId="{F762A45F-E05E-4C12-9439-941698370547}" destId="{BF4E620F-9283-4929-95E8-D5A6969DDBAB}" srcOrd="0" destOrd="0" presId="urn:microsoft.com/office/officeart/2005/8/layout/radial6"/>
    <dgm:cxn modelId="{98B03AEA-96BE-4E34-8BDA-942CF0A1AA6E}" type="presOf" srcId="{9B52D000-7FF1-48E6-9E73-8D3240EA3C84}" destId="{2927ECE3-207E-49B6-B09B-ADF04CC92B24}" srcOrd="0" destOrd="0" presId="urn:microsoft.com/office/officeart/2005/8/layout/radial6"/>
    <dgm:cxn modelId="{0C8DF0D9-9D8F-47A2-A8D7-F33C3FAAE78F}" type="presOf" srcId="{5CCAF935-50CD-4ACE-9FA8-B3E6D36A433D}" destId="{52365E80-7722-406B-A206-36667BA4B2A5}" srcOrd="0" destOrd="0" presId="urn:microsoft.com/office/officeart/2005/8/layout/radial6"/>
    <dgm:cxn modelId="{5874423F-F3AB-4147-AC59-B141131ED6AC}" type="presOf" srcId="{2645D93E-1DC2-40D5-823B-7048236C6A79}" destId="{C9C4898F-1506-46E3-969F-DC021B70CD70}" srcOrd="0" destOrd="0" presId="urn:microsoft.com/office/officeart/2005/8/layout/radial6"/>
    <dgm:cxn modelId="{0A6DE599-C281-4E17-85FC-0F1E18B9AF4A}" type="presOf" srcId="{664DEE2C-FA18-4D6D-B3CC-44FC60B5BF35}" destId="{620845FA-61B2-4583-A8DF-4899654FDF5D}" srcOrd="0" destOrd="0" presId="urn:microsoft.com/office/officeart/2005/8/layout/radial6"/>
    <dgm:cxn modelId="{02DFEF7A-1F59-41A4-BD8F-B1EE56574A5C}" type="presOf" srcId="{A81825B4-42CA-4D39-A78F-89D64ED44532}" destId="{BECBACD0-6863-4E2F-9567-4C045225730F}" srcOrd="0" destOrd="0" presId="urn:microsoft.com/office/officeart/2005/8/layout/radial6"/>
    <dgm:cxn modelId="{401814D9-4A46-4699-9FDF-C8EB765F02AE}" srcId="{896FE43B-8C61-4950-9798-7AC26A31ABC9}" destId="{060789F6-8082-49A8-986F-AC8B96165F5E}" srcOrd="8" destOrd="0" parTransId="{0F8A157B-8509-4677-BFEB-DC25DE128767}" sibTransId="{664DEE2C-FA18-4D6D-B3CC-44FC60B5BF35}"/>
    <dgm:cxn modelId="{A517180B-98F0-4FEF-BD2D-46C1E126699E}" srcId="{896FE43B-8C61-4950-9798-7AC26A31ABC9}" destId="{5571751D-0A7B-4AF3-8B97-77E13BD6D248}" srcOrd="6" destOrd="0" parTransId="{DAE9D445-15EE-47A8-AA14-EBE388D043C2}" sibTransId="{9000BCF8-5C38-4238-89E3-BA5A726CCF46}"/>
    <dgm:cxn modelId="{0FEAFABB-4BA7-46BD-860B-AF881891E581}" type="presOf" srcId="{4E635DA4-BF85-4660-B1F9-E5239604A877}" destId="{408D4024-BE4C-4CB0-BAF8-FB6635094229}" srcOrd="0" destOrd="0" presId="urn:microsoft.com/office/officeart/2005/8/layout/radial6"/>
    <dgm:cxn modelId="{DA9AAC97-BA4B-4345-9C27-EAF5C31483A6}" type="presOf" srcId="{D871D287-CC75-4C32-96E1-FA0276F314CB}" destId="{6A9CB586-364B-4F07-A247-AB366BE71832}" srcOrd="0" destOrd="0" presId="urn:microsoft.com/office/officeart/2005/8/layout/radial6"/>
    <dgm:cxn modelId="{66253A4D-347B-4652-9815-12021C4EE32F}" type="presOf" srcId="{060789F6-8082-49A8-986F-AC8B96165F5E}" destId="{EF6B9194-AD4B-43AC-89DC-B753A0C25CAD}" srcOrd="0" destOrd="0" presId="urn:microsoft.com/office/officeart/2005/8/layout/radial6"/>
    <dgm:cxn modelId="{A8A63D61-8AAD-472D-8A83-5501023701BA}" type="presOf" srcId="{9000BCF8-5C38-4238-89E3-BA5A726CCF46}" destId="{16F05EC1-2E9A-4B85-81D3-CF0B6337847D}" srcOrd="0" destOrd="0" presId="urn:microsoft.com/office/officeart/2005/8/layout/radial6"/>
    <dgm:cxn modelId="{BAC21AED-5C83-45C7-98F5-F13706BE4F18}" type="presOf" srcId="{6AE9FFF9-F1A1-4303-938F-E0816CB1360A}" destId="{69FF6142-3CA8-4BBC-BB48-570F1E1347BD}" srcOrd="0" destOrd="0" presId="urn:microsoft.com/office/officeart/2005/8/layout/radial6"/>
    <dgm:cxn modelId="{DBFDFA96-D2C0-467F-BABD-986F14BBD45F}" srcId="{896FE43B-8C61-4950-9798-7AC26A31ABC9}" destId="{5CCAF935-50CD-4ACE-9FA8-B3E6D36A433D}" srcOrd="0" destOrd="0" parTransId="{987A22A1-A3D1-41B8-876E-430C1D5FCC15}" sibTransId="{2645D93E-1DC2-40D5-823B-7048236C6A79}"/>
    <dgm:cxn modelId="{AD579D69-A782-47A0-88F4-98FC044064B7}" srcId="{896FE43B-8C61-4950-9798-7AC26A31ABC9}" destId="{72A3A426-5DF9-4085-91D2-DC5D47A931A5}" srcOrd="2" destOrd="0" parTransId="{D2C27C8F-99A1-4859-86AE-1A1EC22CF08B}" sibTransId="{CEED4BF5-6548-4F2B-88FB-C23A1E2985E8}"/>
    <dgm:cxn modelId="{22AA4219-B97D-48E8-824C-61B6CCA25E2A}" type="presOf" srcId="{B522A749-8B53-42AA-B32B-4BC7BD3AF357}" destId="{A5908339-DF06-4CCA-9853-4D7C59E50FD8}" srcOrd="0" destOrd="0" presId="urn:microsoft.com/office/officeart/2005/8/layout/radial6"/>
    <dgm:cxn modelId="{3A4FA3C2-8305-4665-BC50-7CD7D089A58D}" srcId="{896FE43B-8C61-4950-9798-7AC26A31ABC9}" destId="{F762A45F-E05E-4C12-9439-941698370547}" srcOrd="4" destOrd="0" parTransId="{23775861-26A3-4849-A3F1-33ED9921D89C}" sibTransId="{4E635DA4-BF85-4660-B1F9-E5239604A877}"/>
    <dgm:cxn modelId="{63718F11-252B-456E-86EF-0E5D174F3083}" type="presOf" srcId="{96A6E0D6-D11D-43F7-BB54-02383C9F89A9}" destId="{25BD1EFE-1D15-4DEA-8377-99DFB13DBAC9}" srcOrd="0" destOrd="0" presId="urn:microsoft.com/office/officeart/2005/8/layout/radial6"/>
    <dgm:cxn modelId="{F7C4C348-31BB-4388-93D8-5D23067257EF}" srcId="{896FE43B-8C61-4950-9798-7AC26A31ABC9}" destId="{9B52D000-7FF1-48E6-9E73-8D3240EA3C84}" srcOrd="7" destOrd="0" parTransId="{8C9FA129-AA56-459D-963E-D26129F6863E}" sibTransId="{77DD1FF2-1933-4CA8-9437-F449BF641466}"/>
    <dgm:cxn modelId="{D1E7851F-16BE-4E6E-85CA-FDFC583959D0}" srcId="{896FE43B-8C61-4950-9798-7AC26A31ABC9}" destId="{65FAC55A-9E64-478B-9BB9-98B20EBCF415}" srcOrd="3" destOrd="0" parTransId="{5A6CB992-3DD7-4ED8-8F60-F527168177C9}" sibTransId="{2EF0D595-27D1-45CA-BE45-E48B0D038EB6}"/>
    <dgm:cxn modelId="{1F38EA50-51C7-4E15-8378-B2B1697EBFCF}" type="presOf" srcId="{CEED4BF5-6548-4F2B-88FB-C23A1E2985E8}" destId="{3C15A76C-358A-4F84-A17B-1BF3E596111D}" srcOrd="0" destOrd="0" presId="urn:microsoft.com/office/officeart/2005/8/layout/radial6"/>
    <dgm:cxn modelId="{E97B1D2F-66FC-486B-8016-944A974149E0}" type="presOf" srcId="{4C72C4C6-7982-46B5-9BE1-CFE06130335A}" destId="{88F764C3-0C5A-4219-8B30-38D29ADE99B9}" srcOrd="0" destOrd="0" presId="urn:microsoft.com/office/officeart/2005/8/layout/radial6"/>
    <dgm:cxn modelId="{C717813E-5FA3-448D-AE34-9362F45A884D}" type="presOf" srcId="{77DD1FF2-1933-4CA8-9437-F449BF641466}" destId="{96E8DF60-450A-47DE-9477-F651A0FC50F2}" srcOrd="0" destOrd="0" presId="urn:microsoft.com/office/officeart/2005/8/layout/radial6"/>
    <dgm:cxn modelId="{D36126B8-CE21-421F-B014-496B6D72E416}" type="presOf" srcId="{2BA76834-F5B4-4F20-84C2-64B0C359393D}" destId="{6338A484-C6EA-46DF-B15E-E42569492EAD}" srcOrd="0" destOrd="0" presId="urn:microsoft.com/office/officeart/2005/8/layout/radial6"/>
    <dgm:cxn modelId="{47CA8C68-9CE7-4661-BF86-7B3C7064B77B}" srcId="{896FE43B-8C61-4950-9798-7AC26A31ABC9}" destId="{96A6E0D6-D11D-43F7-BB54-02383C9F89A9}" srcOrd="5" destOrd="0" parTransId="{7D0319CF-5968-4025-B404-1E37231BDAEC}" sibTransId="{A81825B4-42CA-4D39-A78F-89D64ED44532}"/>
    <dgm:cxn modelId="{AC25A7C6-151B-488B-A642-5124616E98AC}" type="presOf" srcId="{5571751D-0A7B-4AF3-8B97-77E13BD6D248}" destId="{09C58F04-B06D-4816-8D9E-D3266CA4B346}" srcOrd="0" destOrd="0" presId="urn:microsoft.com/office/officeart/2005/8/layout/radial6"/>
    <dgm:cxn modelId="{893C2D5C-8B52-4888-9644-E0045154EBAC}" srcId="{D871D287-CC75-4C32-96E1-FA0276F314CB}" destId="{896FE43B-8C61-4950-9798-7AC26A31ABC9}" srcOrd="0" destOrd="0" parTransId="{4C8D66BB-B357-49DE-916B-BF0216D1A4C3}" sibTransId="{BDD3ACC1-C5C2-4252-BA10-32F1737363B4}"/>
    <dgm:cxn modelId="{4BA07539-3F00-40A4-9AFC-CCD6F0E1C202}" srcId="{896FE43B-8C61-4950-9798-7AC26A31ABC9}" destId="{2BA76834-F5B4-4F20-84C2-64B0C359393D}" srcOrd="9" destOrd="0" parTransId="{3B3325E0-990D-4E90-82EE-BC43590126B2}" sibTransId="{6AE9FFF9-F1A1-4303-938F-E0816CB1360A}"/>
    <dgm:cxn modelId="{1AE3022F-2788-466E-A5FC-7EA710FB9EAC}" type="presOf" srcId="{72A3A426-5DF9-4085-91D2-DC5D47A931A5}" destId="{B01F4DA2-F5AD-45A0-9C36-31AF5E67CC2B}" srcOrd="0" destOrd="0" presId="urn:microsoft.com/office/officeart/2005/8/layout/radial6"/>
    <dgm:cxn modelId="{A043DF44-0C5A-4CA6-A485-5CEDA19EBED4}" type="presOf" srcId="{2EF0D595-27D1-45CA-BE45-E48B0D038EB6}" destId="{D8AF2BA4-3BFB-4B07-91CD-4D092156A073}" srcOrd="0" destOrd="0" presId="urn:microsoft.com/office/officeart/2005/8/layout/radial6"/>
    <dgm:cxn modelId="{CA62EACA-A0A9-41AE-8E29-F690B0079889}" type="presOf" srcId="{65FAC55A-9E64-478B-9BB9-98B20EBCF415}" destId="{347AF5C8-94D4-4710-80B5-77249F8B2E7B}" srcOrd="0" destOrd="0" presId="urn:microsoft.com/office/officeart/2005/8/layout/radial6"/>
    <dgm:cxn modelId="{2C830A71-866E-4C3A-B095-76B107494FBC}" type="presParOf" srcId="{6A9CB586-364B-4F07-A247-AB366BE71832}" destId="{D3BD802E-E288-4730-839B-0C340399DDC4}" srcOrd="0" destOrd="0" presId="urn:microsoft.com/office/officeart/2005/8/layout/radial6"/>
    <dgm:cxn modelId="{E2D6DA35-D251-4C07-AF06-A7C044274086}" type="presParOf" srcId="{6A9CB586-364B-4F07-A247-AB366BE71832}" destId="{52365E80-7722-406B-A206-36667BA4B2A5}" srcOrd="1" destOrd="0" presId="urn:microsoft.com/office/officeart/2005/8/layout/radial6"/>
    <dgm:cxn modelId="{53A9B413-97ED-4FB8-854F-49B316DFA2A7}" type="presParOf" srcId="{6A9CB586-364B-4F07-A247-AB366BE71832}" destId="{2D9BD13A-C03C-41A5-9F7C-C1FBFEC026C3}" srcOrd="2" destOrd="0" presId="urn:microsoft.com/office/officeart/2005/8/layout/radial6"/>
    <dgm:cxn modelId="{24F6A472-3A0C-4987-AC14-FF0740ECF75B}" type="presParOf" srcId="{6A9CB586-364B-4F07-A247-AB366BE71832}" destId="{C9C4898F-1506-46E3-969F-DC021B70CD70}" srcOrd="3" destOrd="0" presId="urn:microsoft.com/office/officeart/2005/8/layout/radial6"/>
    <dgm:cxn modelId="{84466101-8F25-4524-8B23-EB528A0F0FAC}" type="presParOf" srcId="{6A9CB586-364B-4F07-A247-AB366BE71832}" destId="{88F764C3-0C5A-4219-8B30-38D29ADE99B9}" srcOrd="4" destOrd="0" presId="urn:microsoft.com/office/officeart/2005/8/layout/radial6"/>
    <dgm:cxn modelId="{F25A1B8C-6B1F-4DB8-9815-BD600C46098E}" type="presParOf" srcId="{6A9CB586-364B-4F07-A247-AB366BE71832}" destId="{769779AF-6459-43F8-A9BE-E5080B14C83A}" srcOrd="5" destOrd="0" presId="urn:microsoft.com/office/officeart/2005/8/layout/radial6"/>
    <dgm:cxn modelId="{D961B7BA-0132-4ECB-9FCE-058C1FC1FE9B}" type="presParOf" srcId="{6A9CB586-364B-4F07-A247-AB366BE71832}" destId="{A5908339-DF06-4CCA-9853-4D7C59E50FD8}" srcOrd="6" destOrd="0" presId="urn:microsoft.com/office/officeart/2005/8/layout/radial6"/>
    <dgm:cxn modelId="{7449F965-C750-405D-AB82-20E62F364C90}" type="presParOf" srcId="{6A9CB586-364B-4F07-A247-AB366BE71832}" destId="{B01F4DA2-F5AD-45A0-9C36-31AF5E67CC2B}" srcOrd="7" destOrd="0" presId="urn:microsoft.com/office/officeart/2005/8/layout/radial6"/>
    <dgm:cxn modelId="{86069B4E-CD94-4DEB-A063-6D085AF95FBC}" type="presParOf" srcId="{6A9CB586-364B-4F07-A247-AB366BE71832}" destId="{4A551214-BFDC-40C5-BA6A-F7FF28B0A678}" srcOrd="8" destOrd="0" presId="urn:microsoft.com/office/officeart/2005/8/layout/radial6"/>
    <dgm:cxn modelId="{7F210BE2-A653-4D35-89F3-79221DFCCDAE}" type="presParOf" srcId="{6A9CB586-364B-4F07-A247-AB366BE71832}" destId="{3C15A76C-358A-4F84-A17B-1BF3E596111D}" srcOrd="9" destOrd="0" presId="urn:microsoft.com/office/officeart/2005/8/layout/radial6"/>
    <dgm:cxn modelId="{61554EC1-8232-4C91-A302-DAACFCC470E7}" type="presParOf" srcId="{6A9CB586-364B-4F07-A247-AB366BE71832}" destId="{347AF5C8-94D4-4710-80B5-77249F8B2E7B}" srcOrd="10" destOrd="0" presId="urn:microsoft.com/office/officeart/2005/8/layout/radial6"/>
    <dgm:cxn modelId="{2574C5FB-6154-4900-AA16-59BCD8F805C6}" type="presParOf" srcId="{6A9CB586-364B-4F07-A247-AB366BE71832}" destId="{0E19CBA7-D58B-4903-9356-90CCE1C7F98E}" srcOrd="11" destOrd="0" presId="urn:microsoft.com/office/officeart/2005/8/layout/radial6"/>
    <dgm:cxn modelId="{8BACB025-1A9C-4ABB-B0E9-968B1745BCAE}" type="presParOf" srcId="{6A9CB586-364B-4F07-A247-AB366BE71832}" destId="{D8AF2BA4-3BFB-4B07-91CD-4D092156A073}" srcOrd="12" destOrd="0" presId="urn:microsoft.com/office/officeart/2005/8/layout/radial6"/>
    <dgm:cxn modelId="{6D7276B0-D993-400C-B64D-1C124D05934A}" type="presParOf" srcId="{6A9CB586-364B-4F07-A247-AB366BE71832}" destId="{BF4E620F-9283-4929-95E8-D5A6969DDBAB}" srcOrd="13" destOrd="0" presId="urn:microsoft.com/office/officeart/2005/8/layout/radial6"/>
    <dgm:cxn modelId="{AA68F3CB-2BD1-4D80-848F-D7FABFFEC095}" type="presParOf" srcId="{6A9CB586-364B-4F07-A247-AB366BE71832}" destId="{431144CF-FA41-4BFB-9929-F3001B75CC13}" srcOrd="14" destOrd="0" presId="urn:microsoft.com/office/officeart/2005/8/layout/radial6"/>
    <dgm:cxn modelId="{B3488D40-CC97-46A5-8556-B0E8ACB2805E}" type="presParOf" srcId="{6A9CB586-364B-4F07-A247-AB366BE71832}" destId="{408D4024-BE4C-4CB0-BAF8-FB6635094229}" srcOrd="15" destOrd="0" presId="urn:microsoft.com/office/officeart/2005/8/layout/radial6"/>
    <dgm:cxn modelId="{08F8348A-CF5D-4C56-BC3B-52E9A7914A8F}" type="presParOf" srcId="{6A9CB586-364B-4F07-A247-AB366BE71832}" destId="{25BD1EFE-1D15-4DEA-8377-99DFB13DBAC9}" srcOrd="16" destOrd="0" presId="urn:microsoft.com/office/officeart/2005/8/layout/radial6"/>
    <dgm:cxn modelId="{AB9AA7B1-339D-427E-B89D-9EF86C5D6DA2}" type="presParOf" srcId="{6A9CB586-364B-4F07-A247-AB366BE71832}" destId="{E28B1281-C6E4-4603-A1EB-6CEA11F6F0DD}" srcOrd="17" destOrd="0" presId="urn:microsoft.com/office/officeart/2005/8/layout/radial6"/>
    <dgm:cxn modelId="{BFCBEE21-80AA-4B58-A706-2AB002B9DBFE}" type="presParOf" srcId="{6A9CB586-364B-4F07-A247-AB366BE71832}" destId="{BECBACD0-6863-4E2F-9567-4C045225730F}" srcOrd="18" destOrd="0" presId="urn:microsoft.com/office/officeart/2005/8/layout/radial6"/>
    <dgm:cxn modelId="{3B24C6DB-2226-4CD4-9FDD-D344EB8B965D}" type="presParOf" srcId="{6A9CB586-364B-4F07-A247-AB366BE71832}" destId="{09C58F04-B06D-4816-8D9E-D3266CA4B346}" srcOrd="19" destOrd="0" presId="urn:microsoft.com/office/officeart/2005/8/layout/radial6"/>
    <dgm:cxn modelId="{B6C6A0BB-756B-4714-8B9F-35B3E0EC9386}" type="presParOf" srcId="{6A9CB586-364B-4F07-A247-AB366BE71832}" destId="{CF147881-E8B6-4790-9C72-B02124249A73}" srcOrd="20" destOrd="0" presId="urn:microsoft.com/office/officeart/2005/8/layout/radial6"/>
    <dgm:cxn modelId="{81F6B93C-F5AD-432A-B8D4-662FC9B2EEC4}" type="presParOf" srcId="{6A9CB586-364B-4F07-A247-AB366BE71832}" destId="{16F05EC1-2E9A-4B85-81D3-CF0B6337847D}" srcOrd="21" destOrd="0" presId="urn:microsoft.com/office/officeart/2005/8/layout/radial6"/>
    <dgm:cxn modelId="{F4CD0D55-F826-4168-A5BF-F209DB8C8661}" type="presParOf" srcId="{6A9CB586-364B-4F07-A247-AB366BE71832}" destId="{2927ECE3-207E-49B6-B09B-ADF04CC92B24}" srcOrd="22" destOrd="0" presId="urn:microsoft.com/office/officeart/2005/8/layout/radial6"/>
    <dgm:cxn modelId="{A9874ECA-6DDC-4791-884D-02741056AB48}" type="presParOf" srcId="{6A9CB586-364B-4F07-A247-AB366BE71832}" destId="{43870AE6-B078-4F17-95AE-ACC19BEEDD6C}" srcOrd="23" destOrd="0" presId="urn:microsoft.com/office/officeart/2005/8/layout/radial6"/>
    <dgm:cxn modelId="{7CF9F90C-5291-4FC2-AE7E-242867193B96}" type="presParOf" srcId="{6A9CB586-364B-4F07-A247-AB366BE71832}" destId="{96E8DF60-450A-47DE-9477-F651A0FC50F2}" srcOrd="24" destOrd="0" presId="urn:microsoft.com/office/officeart/2005/8/layout/radial6"/>
    <dgm:cxn modelId="{FD7CDAB7-EAF8-4D8D-8F83-D3AA88863BDD}" type="presParOf" srcId="{6A9CB586-364B-4F07-A247-AB366BE71832}" destId="{EF6B9194-AD4B-43AC-89DC-B753A0C25CAD}" srcOrd="25" destOrd="0" presId="urn:microsoft.com/office/officeart/2005/8/layout/radial6"/>
    <dgm:cxn modelId="{2928D05A-926D-468E-BE20-9FE04C0CCF6C}" type="presParOf" srcId="{6A9CB586-364B-4F07-A247-AB366BE71832}" destId="{CCB73F0D-601A-48FE-8009-A9B72DEFA482}" srcOrd="26" destOrd="0" presId="urn:microsoft.com/office/officeart/2005/8/layout/radial6"/>
    <dgm:cxn modelId="{571BBA61-55AE-47FC-A9D6-646DB062A954}" type="presParOf" srcId="{6A9CB586-364B-4F07-A247-AB366BE71832}" destId="{620845FA-61B2-4583-A8DF-4899654FDF5D}" srcOrd="27" destOrd="0" presId="urn:microsoft.com/office/officeart/2005/8/layout/radial6"/>
    <dgm:cxn modelId="{35D212FE-E674-4C28-B86D-81E6509FD453}" type="presParOf" srcId="{6A9CB586-364B-4F07-A247-AB366BE71832}" destId="{6338A484-C6EA-46DF-B15E-E42569492EAD}" srcOrd="28" destOrd="0" presId="urn:microsoft.com/office/officeart/2005/8/layout/radial6"/>
    <dgm:cxn modelId="{ECDDAE00-B6E1-4112-A033-25CDF121C94E}" type="presParOf" srcId="{6A9CB586-364B-4F07-A247-AB366BE71832}" destId="{ED809019-5147-4E9D-8EC2-9C585B3DAABB}" srcOrd="29" destOrd="0" presId="urn:microsoft.com/office/officeart/2005/8/layout/radial6"/>
    <dgm:cxn modelId="{38BB16C1-18F8-4499-B3EC-0CBF33C7C4DD}" type="presParOf" srcId="{6A9CB586-364B-4F07-A247-AB366BE71832}" destId="{69FF6142-3CA8-4BBC-BB48-570F1E1347BD}" srcOrd="30"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D871D287-CC75-4C32-96E1-FA0276F314CB}" type="doc">
      <dgm:prSet loTypeId="urn:microsoft.com/office/officeart/2005/8/layout/radial6" loCatId="cycle" qsTypeId="urn:microsoft.com/office/officeart/2005/8/quickstyle/3d9" qsCatId="3D" csTypeId="urn:microsoft.com/office/officeart/2005/8/colors/colorful3" csCatId="colorful" phldr="1"/>
      <dgm:spPr/>
      <dgm:t>
        <a:bodyPr/>
        <a:lstStyle/>
        <a:p>
          <a:endParaRPr lang="fr-FR"/>
        </a:p>
      </dgm:t>
    </dgm:pt>
    <dgm:pt modelId="{65FAC55A-9E64-478B-9BB9-98B20EBCF415}">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200" b="1" dirty="0" smtClean="0"/>
            <a:t>Structures de recherche &amp; développement</a:t>
          </a:r>
          <a:endParaRPr lang="fr-FR" sz="1200" b="1" dirty="0"/>
        </a:p>
      </dgm:t>
    </dgm:pt>
    <dgm:pt modelId="{5A6CB992-3DD7-4ED8-8F60-F527168177C9}" type="parTrans" cxnId="{D1E7851F-16BE-4E6E-85CA-FDFC583959D0}">
      <dgm:prSet/>
      <dgm:spPr/>
      <dgm:t>
        <a:bodyPr/>
        <a:lstStyle/>
        <a:p>
          <a:endParaRPr lang="fr-FR"/>
        </a:p>
      </dgm:t>
    </dgm:pt>
    <dgm:pt modelId="{2EF0D595-27D1-45CA-BE45-E48B0D038EB6}" type="sibTrans" cxnId="{D1E7851F-16BE-4E6E-85CA-FDFC583959D0}">
      <dgm:prSet/>
      <dgm:spPr/>
      <dgm:t>
        <a:bodyPr/>
        <a:lstStyle/>
        <a:p>
          <a:endParaRPr lang="fr-FR"/>
        </a:p>
      </dgm:t>
    </dgm:pt>
    <dgm:pt modelId="{060789F6-8082-49A8-986F-AC8B96165F5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500" b="1" dirty="0" smtClean="0"/>
            <a:t>Fondations </a:t>
          </a:r>
          <a:endParaRPr lang="fr-FR" sz="1500" b="1" dirty="0"/>
        </a:p>
      </dgm:t>
    </dgm:pt>
    <dgm:pt modelId="{0F8A157B-8509-4677-BFEB-DC25DE128767}" type="parTrans" cxnId="{401814D9-4A46-4699-9FDF-C8EB765F02AE}">
      <dgm:prSet/>
      <dgm:spPr/>
      <dgm:t>
        <a:bodyPr/>
        <a:lstStyle/>
        <a:p>
          <a:endParaRPr lang="fr-FR"/>
        </a:p>
      </dgm:t>
    </dgm:pt>
    <dgm:pt modelId="{664DEE2C-FA18-4D6D-B3CC-44FC60B5BF35}" type="sibTrans" cxnId="{401814D9-4A46-4699-9FDF-C8EB765F02AE}">
      <dgm:prSet/>
      <dgm:spPr/>
      <dgm:t>
        <a:bodyPr/>
        <a:lstStyle/>
        <a:p>
          <a:endParaRPr lang="fr-FR"/>
        </a:p>
      </dgm:t>
    </dgm:pt>
    <dgm:pt modelId="{5571751D-0A7B-4AF3-8B97-77E13BD6D248}">
      <dgm:prSet custT="1"/>
      <dgm:spPr/>
      <dgm:t>
        <a:bodyPr/>
        <a:lstStyle/>
        <a:p>
          <a:r>
            <a:rPr lang="fr-FR" sz="1300" b="1" dirty="0" smtClean="0"/>
            <a:t>Organismes publics de contrôle</a:t>
          </a:r>
        </a:p>
      </dgm:t>
    </dgm:pt>
    <dgm:pt modelId="{DAE9D445-15EE-47A8-AA14-EBE388D043C2}" type="parTrans" cxnId="{A517180B-98F0-4FEF-BD2D-46C1E126699E}">
      <dgm:prSet/>
      <dgm:spPr/>
      <dgm:t>
        <a:bodyPr/>
        <a:lstStyle/>
        <a:p>
          <a:endParaRPr lang="fr-FR"/>
        </a:p>
      </dgm:t>
    </dgm:pt>
    <dgm:pt modelId="{9000BCF8-5C38-4238-89E3-BA5A726CCF46}" type="sibTrans" cxnId="{A517180B-98F0-4FEF-BD2D-46C1E126699E}">
      <dgm:prSet/>
      <dgm:spPr/>
      <dgm:t>
        <a:bodyPr/>
        <a:lstStyle/>
        <a:p>
          <a:endParaRPr lang="fr-FR"/>
        </a:p>
      </dgm:t>
    </dgm:pt>
    <dgm:pt modelId="{9B52D000-7FF1-48E6-9E73-8D3240EA3C84}">
      <dgm:prSet custT="1"/>
      <dgm:spPr/>
      <dgm:t>
        <a:bodyPr/>
        <a:lstStyle/>
        <a:p>
          <a:r>
            <a:rPr lang="fr-FR" sz="1300" dirty="0" smtClean="0"/>
            <a:t>Structures de promotion</a:t>
          </a:r>
        </a:p>
      </dgm:t>
    </dgm:pt>
    <dgm:pt modelId="{8C9FA129-AA56-459D-963E-D26129F6863E}" type="parTrans" cxnId="{F7C4C348-31BB-4388-93D8-5D23067257EF}">
      <dgm:prSet/>
      <dgm:spPr/>
      <dgm:t>
        <a:bodyPr/>
        <a:lstStyle/>
        <a:p>
          <a:endParaRPr lang="fr-FR"/>
        </a:p>
      </dgm:t>
    </dgm:pt>
    <dgm:pt modelId="{77DD1FF2-1933-4CA8-9437-F449BF641466}" type="sibTrans" cxnId="{F7C4C348-31BB-4388-93D8-5D23067257EF}">
      <dgm:prSet/>
      <dgm:spPr/>
      <dgm:t>
        <a:bodyPr/>
        <a:lstStyle/>
        <a:p>
          <a:endParaRPr lang="fr-FR"/>
        </a:p>
      </dgm:t>
    </dgm:pt>
    <dgm:pt modelId="{5CCAF935-50CD-4ACE-9FA8-B3E6D36A433D}">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500" b="1" dirty="0" smtClean="0"/>
            <a:t>Coopératives</a:t>
          </a:r>
        </a:p>
      </dgm:t>
    </dgm:pt>
    <dgm:pt modelId="{2645D93E-1DC2-40D5-823B-7048236C6A79}" type="sibTrans" cxnId="{DBFDFA96-D2C0-467F-BABD-986F14BBD45F}">
      <dgm:prSet/>
      <dgm:spPr/>
      <dgm:t>
        <a:bodyPr/>
        <a:lstStyle/>
        <a:p>
          <a:endParaRPr lang="fr-FR"/>
        </a:p>
      </dgm:t>
    </dgm:pt>
    <dgm:pt modelId="{987A22A1-A3D1-41B8-876E-430C1D5FCC15}" type="parTrans" cxnId="{DBFDFA96-D2C0-467F-BABD-986F14BBD45F}">
      <dgm:prSet/>
      <dgm:spPr/>
      <dgm:t>
        <a:bodyPr/>
        <a:lstStyle/>
        <a:p>
          <a:endParaRPr lang="fr-FR"/>
        </a:p>
      </dgm:t>
    </dgm:pt>
    <dgm:pt modelId="{72A3A426-5DF9-4085-91D2-DC5D47A931A5}">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t>Maroc </a:t>
          </a:r>
          <a:r>
            <a:rPr lang="fr-FR" sz="2000" b="1" dirty="0" err="1" smtClean="0"/>
            <a:t>Taswiq</a:t>
          </a:r>
          <a:endParaRPr lang="fr-FR" sz="2000" b="1" dirty="0" smtClean="0"/>
        </a:p>
      </dgm:t>
    </dgm:pt>
    <dgm:pt modelId="{D2C27C8F-99A1-4859-86AE-1A1EC22CF08B}" type="parTrans" cxnId="{AD579D69-A782-47A0-88F4-98FC044064B7}">
      <dgm:prSet/>
      <dgm:spPr/>
      <dgm:t>
        <a:bodyPr/>
        <a:lstStyle/>
        <a:p>
          <a:endParaRPr lang="fr-FR"/>
        </a:p>
      </dgm:t>
    </dgm:pt>
    <dgm:pt modelId="{CEED4BF5-6548-4F2B-88FB-C23A1E2985E8}" type="sibTrans" cxnId="{AD579D69-A782-47A0-88F4-98FC044064B7}">
      <dgm:prSet/>
      <dgm:spPr/>
      <dgm:t>
        <a:bodyPr/>
        <a:lstStyle/>
        <a:p>
          <a:endParaRPr lang="fr-FR"/>
        </a:p>
      </dgm:t>
    </dgm:pt>
    <dgm:pt modelId="{896FE43B-8C61-4950-9798-7AC26A31ABC9}">
      <dgm:prSet phldrT="[Texte]"/>
      <dgm:spPr/>
      <dgm:t>
        <a:bodyPr/>
        <a:lstStyle/>
        <a:p>
          <a:endParaRPr lang="fr-FR" dirty="0"/>
        </a:p>
      </dgm:t>
    </dgm:pt>
    <dgm:pt modelId="{BDD3ACC1-C5C2-4252-BA10-32F1737363B4}" type="sibTrans" cxnId="{893C2D5C-8B52-4888-9644-E0045154EBAC}">
      <dgm:prSet/>
      <dgm:spPr/>
      <dgm:t>
        <a:bodyPr/>
        <a:lstStyle/>
        <a:p>
          <a:endParaRPr lang="fr-FR"/>
        </a:p>
      </dgm:t>
    </dgm:pt>
    <dgm:pt modelId="{4C8D66BB-B357-49DE-916B-BF0216D1A4C3}" type="parTrans" cxnId="{893C2D5C-8B52-4888-9644-E0045154EBAC}">
      <dgm:prSet/>
      <dgm:spPr/>
      <dgm:t>
        <a:bodyPr/>
        <a:lstStyle/>
        <a:p>
          <a:endParaRPr lang="fr-FR"/>
        </a:p>
      </dgm:t>
    </dgm:pt>
    <dgm:pt modelId="{302C35BC-F07D-4303-AC74-10D85CC7894C}">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500" b="1" dirty="0" smtClean="0"/>
            <a:t>Bailleurs de fonds</a:t>
          </a:r>
        </a:p>
      </dgm:t>
    </dgm:pt>
    <dgm:pt modelId="{D4F1C53C-85EB-4C46-B0DF-6451C8AADF4B}" type="parTrans" cxnId="{F6EF3E8A-5F43-4111-AC92-17B908380D51}">
      <dgm:prSet/>
      <dgm:spPr/>
      <dgm:t>
        <a:bodyPr/>
        <a:lstStyle/>
        <a:p>
          <a:endParaRPr lang="fr-FR"/>
        </a:p>
      </dgm:t>
    </dgm:pt>
    <dgm:pt modelId="{15F78D1C-92FD-4CD9-93E9-570D5081DA3C}" type="sibTrans" cxnId="{F6EF3E8A-5F43-4111-AC92-17B908380D51}">
      <dgm:prSet/>
      <dgm:spPr/>
      <dgm:t>
        <a:bodyPr/>
        <a:lstStyle/>
        <a:p>
          <a:endParaRPr lang="fr-FR"/>
        </a:p>
      </dgm:t>
    </dgm:pt>
    <dgm:pt modelId="{6A9CB586-364B-4F07-A247-AB366BE71832}" type="pres">
      <dgm:prSet presAssocID="{D871D287-CC75-4C32-96E1-FA0276F314CB}" presName="Name0" presStyleCnt="0">
        <dgm:presLayoutVars>
          <dgm:chMax val="1"/>
          <dgm:dir/>
          <dgm:animLvl val="ctr"/>
          <dgm:resizeHandles val="exact"/>
        </dgm:presLayoutVars>
      </dgm:prSet>
      <dgm:spPr/>
      <dgm:t>
        <a:bodyPr/>
        <a:lstStyle/>
        <a:p>
          <a:endParaRPr lang="fr-FR"/>
        </a:p>
      </dgm:t>
    </dgm:pt>
    <dgm:pt modelId="{D3BD802E-E288-4730-839B-0C340399DDC4}" type="pres">
      <dgm:prSet presAssocID="{896FE43B-8C61-4950-9798-7AC26A31ABC9}" presName="centerShape" presStyleLbl="node0" presStyleIdx="0" presStyleCnt="1" custScaleY="71041"/>
      <dgm:spPr/>
      <dgm:t>
        <a:bodyPr/>
        <a:lstStyle/>
        <a:p>
          <a:endParaRPr lang="fr-FR"/>
        </a:p>
      </dgm:t>
    </dgm:pt>
    <dgm:pt modelId="{5E0ABD8E-CA3D-4669-8F36-22F32FB4CA15}" type="pres">
      <dgm:prSet presAssocID="{302C35BC-F07D-4303-AC74-10D85CC7894C}" presName="node" presStyleLbl="node1" presStyleIdx="0" presStyleCnt="7">
        <dgm:presLayoutVars>
          <dgm:bulletEnabled val="1"/>
        </dgm:presLayoutVars>
      </dgm:prSet>
      <dgm:spPr/>
      <dgm:t>
        <a:bodyPr/>
        <a:lstStyle/>
        <a:p>
          <a:endParaRPr lang="fr-FR"/>
        </a:p>
      </dgm:t>
    </dgm:pt>
    <dgm:pt modelId="{D2B8DCAF-64E7-48F5-BE24-D9F73A17F801}" type="pres">
      <dgm:prSet presAssocID="{302C35BC-F07D-4303-AC74-10D85CC7894C}" presName="dummy" presStyleCnt="0"/>
      <dgm:spPr/>
      <dgm:t>
        <a:bodyPr/>
        <a:lstStyle/>
        <a:p>
          <a:endParaRPr lang="fr-FR"/>
        </a:p>
      </dgm:t>
    </dgm:pt>
    <dgm:pt modelId="{F542F969-E697-4CE7-8D3C-50A116380E20}" type="pres">
      <dgm:prSet presAssocID="{15F78D1C-92FD-4CD9-93E9-570D5081DA3C}" presName="sibTrans" presStyleLbl="sibTrans2D1" presStyleIdx="0" presStyleCnt="7"/>
      <dgm:spPr/>
      <dgm:t>
        <a:bodyPr/>
        <a:lstStyle/>
        <a:p>
          <a:endParaRPr lang="fr-FR"/>
        </a:p>
      </dgm:t>
    </dgm:pt>
    <dgm:pt modelId="{52365E80-7722-406B-A206-36667BA4B2A5}" type="pres">
      <dgm:prSet presAssocID="{5CCAF935-50CD-4ACE-9FA8-B3E6D36A433D}" presName="node" presStyleLbl="node1" presStyleIdx="1" presStyleCnt="7" custScaleX="142375">
        <dgm:presLayoutVars>
          <dgm:bulletEnabled val="1"/>
        </dgm:presLayoutVars>
      </dgm:prSet>
      <dgm:spPr/>
      <dgm:t>
        <a:bodyPr/>
        <a:lstStyle/>
        <a:p>
          <a:endParaRPr lang="fr-FR"/>
        </a:p>
      </dgm:t>
    </dgm:pt>
    <dgm:pt modelId="{2D9BD13A-C03C-41A5-9F7C-C1FBFEC026C3}" type="pres">
      <dgm:prSet presAssocID="{5CCAF935-50CD-4ACE-9FA8-B3E6D36A433D}" presName="dummy" presStyleCnt="0"/>
      <dgm:spPr/>
      <dgm:t>
        <a:bodyPr/>
        <a:lstStyle/>
        <a:p>
          <a:endParaRPr lang="fr-FR"/>
        </a:p>
      </dgm:t>
    </dgm:pt>
    <dgm:pt modelId="{C9C4898F-1506-46E3-969F-DC021B70CD70}" type="pres">
      <dgm:prSet presAssocID="{2645D93E-1DC2-40D5-823B-7048236C6A79}" presName="sibTrans" presStyleLbl="sibTrans2D1" presStyleIdx="1" presStyleCnt="7"/>
      <dgm:spPr/>
      <dgm:t>
        <a:bodyPr/>
        <a:lstStyle/>
        <a:p>
          <a:endParaRPr lang="fr-FR"/>
        </a:p>
      </dgm:t>
    </dgm:pt>
    <dgm:pt modelId="{B01F4DA2-F5AD-45A0-9C36-31AF5E67CC2B}" type="pres">
      <dgm:prSet presAssocID="{72A3A426-5DF9-4085-91D2-DC5D47A931A5}" presName="node" presStyleLbl="node1" presStyleIdx="2" presStyleCnt="7" custScaleX="151413" custScaleY="90909">
        <dgm:presLayoutVars>
          <dgm:bulletEnabled val="1"/>
        </dgm:presLayoutVars>
      </dgm:prSet>
      <dgm:spPr/>
      <dgm:t>
        <a:bodyPr/>
        <a:lstStyle/>
        <a:p>
          <a:endParaRPr lang="fr-FR"/>
        </a:p>
      </dgm:t>
    </dgm:pt>
    <dgm:pt modelId="{4A551214-BFDC-40C5-BA6A-F7FF28B0A678}" type="pres">
      <dgm:prSet presAssocID="{72A3A426-5DF9-4085-91D2-DC5D47A931A5}" presName="dummy" presStyleCnt="0"/>
      <dgm:spPr/>
      <dgm:t>
        <a:bodyPr/>
        <a:lstStyle/>
        <a:p>
          <a:endParaRPr lang="fr-FR"/>
        </a:p>
      </dgm:t>
    </dgm:pt>
    <dgm:pt modelId="{3C15A76C-358A-4F84-A17B-1BF3E596111D}" type="pres">
      <dgm:prSet presAssocID="{CEED4BF5-6548-4F2B-88FB-C23A1E2985E8}" presName="sibTrans" presStyleLbl="sibTrans2D1" presStyleIdx="2" presStyleCnt="7"/>
      <dgm:spPr/>
      <dgm:t>
        <a:bodyPr/>
        <a:lstStyle/>
        <a:p>
          <a:endParaRPr lang="fr-FR"/>
        </a:p>
      </dgm:t>
    </dgm:pt>
    <dgm:pt modelId="{347AF5C8-94D4-4710-80B5-77249F8B2E7B}" type="pres">
      <dgm:prSet presAssocID="{65FAC55A-9E64-478B-9BB9-98B20EBCF415}" presName="node" presStyleLbl="node1" presStyleIdx="3" presStyleCnt="7" custScaleX="110000" custScaleY="110000">
        <dgm:presLayoutVars>
          <dgm:bulletEnabled val="1"/>
        </dgm:presLayoutVars>
      </dgm:prSet>
      <dgm:spPr/>
      <dgm:t>
        <a:bodyPr/>
        <a:lstStyle/>
        <a:p>
          <a:endParaRPr lang="fr-FR"/>
        </a:p>
      </dgm:t>
    </dgm:pt>
    <dgm:pt modelId="{0E19CBA7-D58B-4903-9356-90CCE1C7F98E}" type="pres">
      <dgm:prSet presAssocID="{65FAC55A-9E64-478B-9BB9-98B20EBCF415}" presName="dummy" presStyleCnt="0"/>
      <dgm:spPr/>
      <dgm:t>
        <a:bodyPr/>
        <a:lstStyle/>
        <a:p>
          <a:endParaRPr lang="fr-FR"/>
        </a:p>
      </dgm:t>
    </dgm:pt>
    <dgm:pt modelId="{D8AF2BA4-3BFB-4B07-91CD-4D092156A073}" type="pres">
      <dgm:prSet presAssocID="{2EF0D595-27D1-45CA-BE45-E48B0D038EB6}" presName="sibTrans" presStyleLbl="sibTrans2D1" presStyleIdx="3" presStyleCnt="7"/>
      <dgm:spPr/>
      <dgm:t>
        <a:bodyPr/>
        <a:lstStyle/>
        <a:p>
          <a:endParaRPr lang="fr-FR"/>
        </a:p>
      </dgm:t>
    </dgm:pt>
    <dgm:pt modelId="{09C58F04-B06D-4816-8D9E-D3266CA4B346}" type="pres">
      <dgm:prSet presAssocID="{5571751D-0A7B-4AF3-8B97-77E13BD6D248}" presName="node" presStyleLbl="node1" presStyleIdx="4" presStyleCnt="7" custRadScaleRad="91889" custRadScaleInc="-63428">
        <dgm:presLayoutVars>
          <dgm:bulletEnabled val="1"/>
        </dgm:presLayoutVars>
      </dgm:prSet>
      <dgm:spPr/>
      <dgm:t>
        <a:bodyPr/>
        <a:lstStyle/>
        <a:p>
          <a:endParaRPr lang="fr-FR"/>
        </a:p>
      </dgm:t>
    </dgm:pt>
    <dgm:pt modelId="{CF147881-E8B6-4790-9C72-B02124249A73}" type="pres">
      <dgm:prSet presAssocID="{5571751D-0A7B-4AF3-8B97-77E13BD6D248}" presName="dummy" presStyleCnt="0"/>
      <dgm:spPr/>
      <dgm:t>
        <a:bodyPr/>
        <a:lstStyle/>
        <a:p>
          <a:endParaRPr lang="fr-FR"/>
        </a:p>
      </dgm:t>
    </dgm:pt>
    <dgm:pt modelId="{16F05EC1-2E9A-4B85-81D3-CF0B6337847D}" type="pres">
      <dgm:prSet presAssocID="{9000BCF8-5C38-4238-89E3-BA5A726CCF46}" presName="sibTrans" presStyleLbl="sibTrans2D1" presStyleIdx="4" presStyleCnt="7"/>
      <dgm:spPr/>
      <dgm:t>
        <a:bodyPr/>
        <a:lstStyle/>
        <a:p>
          <a:endParaRPr lang="fr-FR"/>
        </a:p>
      </dgm:t>
    </dgm:pt>
    <dgm:pt modelId="{2927ECE3-207E-49B6-B09B-ADF04CC92B24}" type="pres">
      <dgm:prSet presAssocID="{9B52D000-7FF1-48E6-9E73-8D3240EA3C84}" presName="node" presStyleLbl="node1" presStyleIdx="5" presStyleCnt="7" custScaleX="121746" custScaleY="82645">
        <dgm:presLayoutVars>
          <dgm:bulletEnabled val="1"/>
        </dgm:presLayoutVars>
      </dgm:prSet>
      <dgm:spPr/>
      <dgm:t>
        <a:bodyPr/>
        <a:lstStyle/>
        <a:p>
          <a:endParaRPr lang="fr-FR"/>
        </a:p>
      </dgm:t>
    </dgm:pt>
    <dgm:pt modelId="{43870AE6-B078-4F17-95AE-ACC19BEEDD6C}" type="pres">
      <dgm:prSet presAssocID="{9B52D000-7FF1-48E6-9E73-8D3240EA3C84}" presName="dummy" presStyleCnt="0"/>
      <dgm:spPr/>
      <dgm:t>
        <a:bodyPr/>
        <a:lstStyle/>
        <a:p>
          <a:endParaRPr lang="fr-FR"/>
        </a:p>
      </dgm:t>
    </dgm:pt>
    <dgm:pt modelId="{96E8DF60-450A-47DE-9477-F651A0FC50F2}" type="pres">
      <dgm:prSet presAssocID="{77DD1FF2-1933-4CA8-9437-F449BF641466}" presName="sibTrans" presStyleLbl="sibTrans2D1" presStyleIdx="5" presStyleCnt="7"/>
      <dgm:spPr/>
      <dgm:t>
        <a:bodyPr/>
        <a:lstStyle/>
        <a:p>
          <a:endParaRPr lang="fr-FR"/>
        </a:p>
      </dgm:t>
    </dgm:pt>
    <dgm:pt modelId="{EF6B9194-AD4B-43AC-89DC-B753A0C25CAD}" type="pres">
      <dgm:prSet presAssocID="{060789F6-8082-49A8-986F-AC8B96165F5E}" presName="node" presStyleLbl="node1" presStyleIdx="6" presStyleCnt="7">
        <dgm:presLayoutVars>
          <dgm:bulletEnabled val="1"/>
        </dgm:presLayoutVars>
      </dgm:prSet>
      <dgm:spPr/>
      <dgm:t>
        <a:bodyPr/>
        <a:lstStyle/>
        <a:p>
          <a:endParaRPr lang="fr-FR"/>
        </a:p>
      </dgm:t>
    </dgm:pt>
    <dgm:pt modelId="{CCB73F0D-601A-48FE-8009-A9B72DEFA482}" type="pres">
      <dgm:prSet presAssocID="{060789F6-8082-49A8-986F-AC8B96165F5E}" presName="dummy" presStyleCnt="0"/>
      <dgm:spPr/>
      <dgm:t>
        <a:bodyPr/>
        <a:lstStyle/>
        <a:p>
          <a:endParaRPr lang="fr-FR"/>
        </a:p>
      </dgm:t>
    </dgm:pt>
    <dgm:pt modelId="{620845FA-61B2-4583-A8DF-4899654FDF5D}" type="pres">
      <dgm:prSet presAssocID="{664DEE2C-FA18-4D6D-B3CC-44FC60B5BF35}" presName="sibTrans" presStyleLbl="sibTrans2D1" presStyleIdx="6" presStyleCnt="7"/>
      <dgm:spPr/>
      <dgm:t>
        <a:bodyPr/>
        <a:lstStyle/>
        <a:p>
          <a:endParaRPr lang="fr-FR"/>
        </a:p>
      </dgm:t>
    </dgm:pt>
  </dgm:ptLst>
  <dgm:cxnLst>
    <dgm:cxn modelId="{0EA0A2EE-CA58-40A3-94B6-667D9A7B2941}" type="presOf" srcId="{2645D93E-1DC2-40D5-823B-7048236C6A79}" destId="{C9C4898F-1506-46E3-969F-DC021B70CD70}" srcOrd="0" destOrd="0" presId="urn:microsoft.com/office/officeart/2005/8/layout/radial6"/>
    <dgm:cxn modelId="{020250F7-BA43-4CA7-B331-A07A7AD7AAAD}" type="presOf" srcId="{77DD1FF2-1933-4CA8-9437-F449BF641466}" destId="{96E8DF60-450A-47DE-9477-F651A0FC50F2}" srcOrd="0" destOrd="0" presId="urn:microsoft.com/office/officeart/2005/8/layout/radial6"/>
    <dgm:cxn modelId="{4AEFA273-E79E-4FD0-B58B-53FDF474CF21}" type="presOf" srcId="{060789F6-8082-49A8-986F-AC8B96165F5E}" destId="{EF6B9194-AD4B-43AC-89DC-B753A0C25CAD}" srcOrd="0" destOrd="0" presId="urn:microsoft.com/office/officeart/2005/8/layout/radial6"/>
    <dgm:cxn modelId="{A517180B-98F0-4FEF-BD2D-46C1E126699E}" srcId="{896FE43B-8C61-4950-9798-7AC26A31ABC9}" destId="{5571751D-0A7B-4AF3-8B97-77E13BD6D248}" srcOrd="4" destOrd="0" parTransId="{DAE9D445-15EE-47A8-AA14-EBE388D043C2}" sibTransId="{9000BCF8-5C38-4238-89E3-BA5A726CCF46}"/>
    <dgm:cxn modelId="{401814D9-4A46-4699-9FDF-C8EB765F02AE}" srcId="{896FE43B-8C61-4950-9798-7AC26A31ABC9}" destId="{060789F6-8082-49A8-986F-AC8B96165F5E}" srcOrd="6" destOrd="0" parTransId="{0F8A157B-8509-4677-BFEB-DC25DE128767}" sibTransId="{664DEE2C-FA18-4D6D-B3CC-44FC60B5BF35}"/>
    <dgm:cxn modelId="{D89A7FAB-B46E-4B4A-B71A-80FF7C7D1A46}" type="presOf" srcId="{302C35BC-F07D-4303-AC74-10D85CC7894C}" destId="{5E0ABD8E-CA3D-4669-8F36-22F32FB4CA15}" srcOrd="0" destOrd="0" presId="urn:microsoft.com/office/officeart/2005/8/layout/radial6"/>
    <dgm:cxn modelId="{EB7658EE-E288-47FE-A6F9-892F6A516681}" type="presOf" srcId="{5571751D-0A7B-4AF3-8B97-77E13BD6D248}" destId="{09C58F04-B06D-4816-8D9E-D3266CA4B346}" srcOrd="0" destOrd="0" presId="urn:microsoft.com/office/officeart/2005/8/layout/radial6"/>
    <dgm:cxn modelId="{CE6FC057-5EBD-444B-BE97-8AA0FC13F385}" type="presOf" srcId="{65FAC55A-9E64-478B-9BB9-98B20EBCF415}" destId="{347AF5C8-94D4-4710-80B5-77249F8B2E7B}" srcOrd="0" destOrd="0" presId="urn:microsoft.com/office/officeart/2005/8/layout/radial6"/>
    <dgm:cxn modelId="{DD3C256F-A7CF-4535-9D6F-1C4F60992919}" type="presOf" srcId="{CEED4BF5-6548-4F2B-88FB-C23A1E2985E8}" destId="{3C15A76C-358A-4F84-A17B-1BF3E596111D}" srcOrd="0" destOrd="0" presId="urn:microsoft.com/office/officeart/2005/8/layout/radial6"/>
    <dgm:cxn modelId="{7EFCC0B7-27C2-44F4-8F4C-6C0613F2BFA7}" type="presOf" srcId="{D871D287-CC75-4C32-96E1-FA0276F314CB}" destId="{6A9CB586-364B-4F07-A247-AB366BE71832}" srcOrd="0" destOrd="0" presId="urn:microsoft.com/office/officeart/2005/8/layout/radial6"/>
    <dgm:cxn modelId="{DBFDFA96-D2C0-467F-BABD-986F14BBD45F}" srcId="{896FE43B-8C61-4950-9798-7AC26A31ABC9}" destId="{5CCAF935-50CD-4ACE-9FA8-B3E6D36A433D}" srcOrd="1" destOrd="0" parTransId="{987A22A1-A3D1-41B8-876E-430C1D5FCC15}" sibTransId="{2645D93E-1DC2-40D5-823B-7048236C6A79}"/>
    <dgm:cxn modelId="{AD579D69-A782-47A0-88F4-98FC044064B7}" srcId="{896FE43B-8C61-4950-9798-7AC26A31ABC9}" destId="{72A3A426-5DF9-4085-91D2-DC5D47A931A5}" srcOrd="2" destOrd="0" parTransId="{D2C27C8F-99A1-4859-86AE-1A1EC22CF08B}" sibTransId="{CEED4BF5-6548-4F2B-88FB-C23A1E2985E8}"/>
    <dgm:cxn modelId="{F6EF3E8A-5F43-4111-AC92-17B908380D51}" srcId="{896FE43B-8C61-4950-9798-7AC26A31ABC9}" destId="{302C35BC-F07D-4303-AC74-10D85CC7894C}" srcOrd="0" destOrd="0" parTransId="{D4F1C53C-85EB-4C46-B0DF-6451C8AADF4B}" sibTransId="{15F78D1C-92FD-4CD9-93E9-570D5081DA3C}"/>
    <dgm:cxn modelId="{F7C4C348-31BB-4388-93D8-5D23067257EF}" srcId="{896FE43B-8C61-4950-9798-7AC26A31ABC9}" destId="{9B52D000-7FF1-48E6-9E73-8D3240EA3C84}" srcOrd="5" destOrd="0" parTransId="{8C9FA129-AA56-459D-963E-D26129F6863E}" sibTransId="{77DD1FF2-1933-4CA8-9437-F449BF641466}"/>
    <dgm:cxn modelId="{03ED1BAF-E332-4F8D-B076-806E8D976448}" type="presOf" srcId="{664DEE2C-FA18-4D6D-B3CC-44FC60B5BF35}" destId="{620845FA-61B2-4583-A8DF-4899654FDF5D}" srcOrd="0" destOrd="0" presId="urn:microsoft.com/office/officeart/2005/8/layout/radial6"/>
    <dgm:cxn modelId="{D1E7851F-16BE-4E6E-85CA-FDFC583959D0}" srcId="{896FE43B-8C61-4950-9798-7AC26A31ABC9}" destId="{65FAC55A-9E64-478B-9BB9-98B20EBCF415}" srcOrd="3" destOrd="0" parTransId="{5A6CB992-3DD7-4ED8-8F60-F527168177C9}" sibTransId="{2EF0D595-27D1-45CA-BE45-E48B0D038EB6}"/>
    <dgm:cxn modelId="{97FDD477-863E-4EF9-A989-6206CA0703B5}" type="presOf" srcId="{5CCAF935-50CD-4ACE-9FA8-B3E6D36A433D}" destId="{52365E80-7722-406B-A206-36667BA4B2A5}" srcOrd="0" destOrd="0" presId="urn:microsoft.com/office/officeart/2005/8/layout/radial6"/>
    <dgm:cxn modelId="{DAAFC45A-3F0E-4C00-A567-F19C00574CE6}" type="presOf" srcId="{9000BCF8-5C38-4238-89E3-BA5A726CCF46}" destId="{16F05EC1-2E9A-4B85-81D3-CF0B6337847D}" srcOrd="0" destOrd="0" presId="urn:microsoft.com/office/officeart/2005/8/layout/radial6"/>
    <dgm:cxn modelId="{6E697119-9233-40DB-955D-BC0B089F4BF3}" type="presOf" srcId="{896FE43B-8C61-4950-9798-7AC26A31ABC9}" destId="{D3BD802E-E288-4730-839B-0C340399DDC4}" srcOrd="0" destOrd="0" presId="urn:microsoft.com/office/officeart/2005/8/layout/radial6"/>
    <dgm:cxn modelId="{893C2D5C-8B52-4888-9644-E0045154EBAC}" srcId="{D871D287-CC75-4C32-96E1-FA0276F314CB}" destId="{896FE43B-8C61-4950-9798-7AC26A31ABC9}" srcOrd="0" destOrd="0" parTransId="{4C8D66BB-B357-49DE-916B-BF0216D1A4C3}" sibTransId="{BDD3ACC1-C5C2-4252-BA10-32F1737363B4}"/>
    <dgm:cxn modelId="{0443A33B-50EC-4DB9-8AD3-890E1AA80F85}" type="presOf" srcId="{9B52D000-7FF1-48E6-9E73-8D3240EA3C84}" destId="{2927ECE3-207E-49B6-B09B-ADF04CC92B24}" srcOrd="0" destOrd="0" presId="urn:microsoft.com/office/officeart/2005/8/layout/radial6"/>
    <dgm:cxn modelId="{8F4B5E69-1B2C-45F5-8229-257BCEE9EAA3}" type="presOf" srcId="{72A3A426-5DF9-4085-91D2-DC5D47A931A5}" destId="{B01F4DA2-F5AD-45A0-9C36-31AF5E67CC2B}" srcOrd="0" destOrd="0" presId="urn:microsoft.com/office/officeart/2005/8/layout/radial6"/>
    <dgm:cxn modelId="{BCEE877C-68F2-42F7-964E-EF20635C9FAF}" type="presOf" srcId="{2EF0D595-27D1-45CA-BE45-E48B0D038EB6}" destId="{D8AF2BA4-3BFB-4B07-91CD-4D092156A073}" srcOrd="0" destOrd="0" presId="urn:microsoft.com/office/officeart/2005/8/layout/radial6"/>
    <dgm:cxn modelId="{5418DA96-6E70-41C7-9209-5348A700BFE4}" type="presOf" srcId="{15F78D1C-92FD-4CD9-93E9-570D5081DA3C}" destId="{F542F969-E697-4CE7-8D3C-50A116380E20}" srcOrd="0" destOrd="0" presId="urn:microsoft.com/office/officeart/2005/8/layout/radial6"/>
    <dgm:cxn modelId="{06AC5713-575C-4CBE-BC13-09D4958EFE13}" type="presParOf" srcId="{6A9CB586-364B-4F07-A247-AB366BE71832}" destId="{D3BD802E-E288-4730-839B-0C340399DDC4}" srcOrd="0" destOrd="0" presId="urn:microsoft.com/office/officeart/2005/8/layout/radial6"/>
    <dgm:cxn modelId="{A0C5F96B-9C3C-4AC4-80C5-5639725AE7E7}" type="presParOf" srcId="{6A9CB586-364B-4F07-A247-AB366BE71832}" destId="{5E0ABD8E-CA3D-4669-8F36-22F32FB4CA15}" srcOrd="1" destOrd="0" presId="urn:microsoft.com/office/officeart/2005/8/layout/radial6"/>
    <dgm:cxn modelId="{3F10DDD2-1053-40FE-BB8D-A84B8C54D7DB}" type="presParOf" srcId="{6A9CB586-364B-4F07-A247-AB366BE71832}" destId="{D2B8DCAF-64E7-48F5-BE24-D9F73A17F801}" srcOrd="2" destOrd="0" presId="urn:microsoft.com/office/officeart/2005/8/layout/radial6"/>
    <dgm:cxn modelId="{9E316437-7335-4EE1-A29C-484954D489B0}" type="presParOf" srcId="{6A9CB586-364B-4F07-A247-AB366BE71832}" destId="{F542F969-E697-4CE7-8D3C-50A116380E20}" srcOrd="3" destOrd="0" presId="urn:microsoft.com/office/officeart/2005/8/layout/radial6"/>
    <dgm:cxn modelId="{71EE3EEE-F770-4E07-91CD-0D51418A5247}" type="presParOf" srcId="{6A9CB586-364B-4F07-A247-AB366BE71832}" destId="{52365E80-7722-406B-A206-36667BA4B2A5}" srcOrd="4" destOrd="0" presId="urn:microsoft.com/office/officeart/2005/8/layout/radial6"/>
    <dgm:cxn modelId="{9263F4AF-6072-477A-896C-353F4706A565}" type="presParOf" srcId="{6A9CB586-364B-4F07-A247-AB366BE71832}" destId="{2D9BD13A-C03C-41A5-9F7C-C1FBFEC026C3}" srcOrd="5" destOrd="0" presId="urn:microsoft.com/office/officeart/2005/8/layout/radial6"/>
    <dgm:cxn modelId="{EBC3ECF4-72DA-491F-85D2-A01E4F737B70}" type="presParOf" srcId="{6A9CB586-364B-4F07-A247-AB366BE71832}" destId="{C9C4898F-1506-46E3-969F-DC021B70CD70}" srcOrd="6" destOrd="0" presId="urn:microsoft.com/office/officeart/2005/8/layout/radial6"/>
    <dgm:cxn modelId="{BA730B09-B324-4511-8007-F5362217C1C9}" type="presParOf" srcId="{6A9CB586-364B-4F07-A247-AB366BE71832}" destId="{B01F4DA2-F5AD-45A0-9C36-31AF5E67CC2B}" srcOrd="7" destOrd="0" presId="urn:microsoft.com/office/officeart/2005/8/layout/radial6"/>
    <dgm:cxn modelId="{F5FBDE6B-FDE4-431F-BFC2-862DAB593543}" type="presParOf" srcId="{6A9CB586-364B-4F07-A247-AB366BE71832}" destId="{4A551214-BFDC-40C5-BA6A-F7FF28B0A678}" srcOrd="8" destOrd="0" presId="urn:microsoft.com/office/officeart/2005/8/layout/radial6"/>
    <dgm:cxn modelId="{C255435B-10CB-4F7A-B5B7-BC8B5C27BC94}" type="presParOf" srcId="{6A9CB586-364B-4F07-A247-AB366BE71832}" destId="{3C15A76C-358A-4F84-A17B-1BF3E596111D}" srcOrd="9" destOrd="0" presId="urn:microsoft.com/office/officeart/2005/8/layout/radial6"/>
    <dgm:cxn modelId="{FC1D7FEB-E0D0-4D15-9A52-7C788F9E7EB1}" type="presParOf" srcId="{6A9CB586-364B-4F07-A247-AB366BE71832}" destId="{347AF5C8-94D4-4710-80B5-77249F8B2E7B}" srcOrd="10" destOrd="0" presId="urn:microsoft.com/office/officeart/2005/8/layout/radial6"/>
    <dgm:cxn modelId="{D6DA1BC7-80C9-4877-B8F2-EE93D3555CAD}" type="presParOf" srcId="{6A9CB586-364B-4F07-A247-AB366BE71832}" destId="{0E19CBA7-D58B-4903-9356-90CCE1C7F98E}" srcOrd="11" destOrd="0" presId="urn:microsoft.com/office/officeart/2005/8/layout/radial6"/>
    <dgm:cxn modelId="{18C5ACF2-42D3-4CEF-B5D7-D82A3652AD01}" type="presParOf" srcId="{6A9CB586-364B-4F07-A247-AB366BE71832}" destId="{D8AF2BA4-3BFB-4B07-91CD-4D092156A073}" srcOrd="12" destOrd="0" presId="urn:microsoft.com/office/officeart/2005/8/layout/radial6"/>
    <dgm:cxn modelId="{F909DF91-D570-4C97-9AA9-ED913B140A01}" type="presParOf" srcId="{6A9CB586-364B-4F07-A247-AB366BE71832}" destId="{09C58F04-B06D-4816-8D9E-D3266CA4B346}" srcOrd="13" destOrd="0" presId="urn:microsoft.com/office/officeart/2005/8/layout/radial6"/>
    <dgm:cxn modelId="{7C784FED-750B-4B45-ACD3-696F4990838C}" type="presParOf" srcId="{6A9CB586-364B-4F07-A247-AB366BE71832}" destId="{CF147881-E8B6-4790-9C72-B02124249A73}" srcOrd="14" destOrd="0" presId="urn:microsoft.com/office/officeart/2005/8/layout/radial6"/>
    <dgm:cxn modelId="{91C21071-2681-4BA7-BB35-7AAF5A1FD156}" type="presParOf" srcId="{6A9CB586-364B-4F07-A247-AB366BE71832}" destId="{16F05EC1-2E9A-4B85-81D3-CF0B6337847D}" srcOrd="15" destOrd="0" presId="urn:microsoft.com/office/officeart/2005/8/layout/radial6"/>
    <dgm:cxn modelId="{886DEA68-77EB-4517-8B5C-384D7DE3F99C}" type="presParOf" srcId="{6A9CB586-364B-4F07-A247-AB366BE71832}" destId="{2927ECE3-207E-49B6-B09B-ADF04CC92B24}" srcOrd="16" destOrd="0" presId="urn:microsoft.com/office/officeart/2005/8/layout/radial6"/>
    <dgm:cxn modelId="{4DA9AE25-501E-4C4A-824F-59BA94E94F6A}" type="presParOf" srcId="{6A9CB586-364B-4F07-A247-AB366BE71832}" destId="{43870AE6-B078-4F17-95AE-ACC19BEEDD6C}" srcOrd="17" destOrd="0" presId="urn:microsoft.com/office/officeart/2005/8/layout/radial6"/>
    <dgm:cxn modelId="{C6813A3D-F90A-4F74-B534-742E542E61B1}" type="presParOf" srcId="{6A9CB586-364B-4F07-A247-AB366BE71832}" destId="{96E8DF60-450A-47DE-9477-F651A0FC50F2}" srcOrd="18" destOrd="0" presId="urn:microsoft.com/office/officeart/2005/8/layout/radial6"/>
    <dgm:cxn modelId="{FDC0FD4A-7672-4E51-ABBE-ACAFCE9A8F34}" type="presParOf" srcId="{6A9CB586-364B-4F07-A247-AB366BE71832}" destId="{EF6B9194-AD4B-43AC-89DC-B753A0C25CAD}" srcOrd="19" destOrd="0" presId="urn:microsoft.com/office/officeart/2005/8/layout/radial6"/>
    <dgm:cxn modelId="{C92D86FF-D4BB-4804-A0B6-1E5EF30ADF6B}" type="presParOf" srcId="{6A9CB586-364B-4F07-A247-AB366BE71832}" destId="{CCB73F0D-601A-48FE-8009-A9B72DEFA482}" srcOrd="20" destOrd="0" presId="urn:microsoft.com/office/officeart/2005/8/layout/radial6"/>
    <dgm:cxn modelId="{51CCCA72-FBF4-4C01-AF3E-7CBF2B5ABC75}" type="presParOf" srcId="{6A9CB586-364B-4F07-A247-AB366BE71832}" destId="{620845FA-61B2-4583-A8DF-4899654FDF5D}" srcOrd="21"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824CB-176D-4E77-94A6-04B93E29C451}" type="datetimeFigureOut">
              <a:rPr lang="fr-FR" smtClean="0"/>
              <a:pPr/>
              <a:t>21/04/2014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A088F-471C-4914-8B2A-45C37BD1B20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2"/>
                </a:solidFill>
                <a:latin typeface="+mn-lt"/>
                <a:ea typeface="+mn-ea"/>
                <a:cs typeface="+mn-cs"/>
              </a:rPr>
              <a:t>Étude réalisée en 2010 potentiel de 2 milliards de </a:t>
            </a:r>
            <a:r>
              <a:rPr lang="fr-FR" sz="1200" b="1" kern="1200" dirty="0" err="1" smtClean="0">
                <a:solidFill>
                  <a:schemeClr val="tx2"/>
                </a:solidFill>
                <a:latin typeface="+mn-lt"/>
                <a:ea typeface="+mn-ea"/>
                <a:cs typeface="+mn-cs"/>
              </a:rPr>
              <a:t>dh</a:t>
            </a:r>
            <a:r>
              <a:rPr lang="fr-FR" sz="1200" b="1" kern="1200" dirty="0" smtClean="0">
                <a:solidFill>
                  <a:schemeClr val="tx2"/>
                </a:solidFill>
                <a:latin typeface="+mn-lt"/>
                <a:ea typeface="+mn-ea"/>
                <a:cs typeface="+mn-cs"/>
              </a:rPr>
              <a:t> export à partir de 2012 </a:t>
            </a:r>
          </a:p>
          <a:p>
            <a:endParaRPr lang="fr-FR" dirty="0"/>
          </a:p>
        </p:txBody>
      </p:sp>
      <p:sp>
        <p:nvSpPr>
          <p:cNvPr id="4" name="Espace réservé du numéro de diapositive 3"/>
          <p:cNvSpPr>
            <a:spLocks noGrp="1"/>
          </p:cNvSpPr>
          <p:nvPr>
            <p:ph type="sldNum" sz="quarter" idx="10"/>
          </p:nvPr>
        </p:nvSpPr>
        <p:spPr/>
        <p:txBody>
          <a:bodyPr/>
          <a:lstStyle/>
          <a:p>
            <a:fld id="{A47A088F-471C-4914-8B2A-45C37BD1B20D}"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2"/>
                </a:solidFill>
                <a:latin typeface="+mn-lt"/>
                <a:ea typeface="+mn-ea"/>
                <a:cs typeface="+mn-cs"/>
              </a:rPr>
              <a:t>Étude réalisée en 2010 potentiel de 2 milliards de </a:t>
            </a:r>
            <a:r>
              <a:rPr lang="fr-FR" sz="1200" b="1" kern="1200" dirty="0" err="1" smtClean="0">
                <a:solidFill>
                  <a:schemeClr val="tx2"/>
                </a:solidFill>
                <a:latin typeface="+mn-lt"/>
                <a:ea typeface="+mn-ea"/>
                <a:cs typeface="+mn-cs"/>
              </a:rPr>
              <a:t>dh</a:t>
            </a:r>
            <a:r>
              <a:rPr lang="fr-FR" sz="1200" b="1" kern="1200" dirty="0" smtClean="0">
                <a:solidFill>
                  <a:schemeClr val="tx2"/>
                </a:solidFill>
                <a:latin typeface="+mn-lt"/>
                <a:ea typeface="+mn-ea"/>
                <a:cs typeface="+mn-cs"/>
              </a:rPr>
              <a:t> export à partir de 2012 </a:t>
            </a:r>
          </a:p>
          <a:p>
            <a:endParaRPr lang="fr-FR" dirty="0"/>
          </a:p>
        </p:txBody>
      </p:sp>
      <p:sp>
        <p:nvSpPr>
          <p:cNvPr id="4" name="Espace réservé du numéro de diapositive 3"/>
          <p:cNvSpPr>
            <a:spLocks noGrp="1"/>
          </p:cNvSpPr>
          <p:nvPr>
            <p:ph type="sldNum" sz="quarter" idx="10"/>
          </p:nvPr>
        </p:nvSpPr>
        <p:spPr/>
        <p:txBody>
          <a:bodyPr/>
          <a:lstStyle/>
          <a:p>
            <a:fld id="{A47A088F-471C-4914-8B2A-45C37BD1B20D}"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Clr>
                <a:srgbClr val="00823B"/>
              </a:buClr>
              <a:buFont typeface="Wingdings" pitchFamily="2" charset="2"/>
              <a:buChar char="§"/>
            </a:pPr>
            <a:r>
              <a:rPr lang="fr-FR" sz="1200" dirty="0" smtClean="0">
                <a:solidFill>
                  <a:srgbClr val="002060"/>
                </a:solidFill>
              </a:rPr>
              <a:t>De par leurs volumes de production, leur position  de négociation en amont et en aval est infiniment insignifiante  </a:t>
            </a:r>
          </a:p>
          <a:p>
            <a:pPr>
              <a:buClr>
                <a:srgbClr val="00823B"/>
              </a:buClr>
            </a:pPr>
            <a:endParaRPr lang="fr-FR" sz="800" dirty="0" smtClean="0">
              <a:solidFill>
                <a:srgbClr val="002060"/>
              </a:solidFill>
            </a:endParaRPr>
          </a:p>
          <a:p>
            <a:pPr>
              <a:buClr>
                <a:srgbClr val="00823B"/>
              </a:buClr>
              <a:buFont typeface="Wingdings" pitchFamily="2" charset="2"/>
              <a:buChar char="§"/>
            </a:pPr>
            <a:r>
              <a:rPr lang="fr-FR" sz="1200" dirty="0" smtClean="0">
                <a:solidFill>
                  <a:srgbClr val="002060"/>
                </a:solidFill>
              </a:rPr>
              <a:t>De par le potentiel humain et naturel disponible, leur capacité de production n’est nullement figée. Le préfinancement et la commercialisation sont le moteur de propulsion de la production </a:t>
            </a:r>
          </a:p>
          <a:p>
            <a:pPr>
              <a:buClr>
                <a:srgbClr val="00823B"/>
              </a:buClr>
            </a:pPr>
            <a:endParaRPr lang="fr-FR" sz="800" dirty="0" smtClean="0">
              <a:solidFill>
                <a:srgbClr val="002060"/>
              </a:solidFill>
            </a:endParaRPr>
          </a:p>
          <a:p>
            <a:pPr>
              <a:buClr>
                <a:srgbClr val="00823B"/>
              </a:buClr>
              <a:buFont typeface="Wingdings" pitchFamily="2" charset="2"/>
              <a:buChar char="§"/>
            </a:pPr>
            <a:r>
              <a:rPr lang="fr-FR" sz="1200" dirty="0" smtClean="0">
                <a:solidFill>
                  <a:srgbClr val="002060"/>
                </a:solidFill>
              </a:rPr>
              <a:t>Sur la durée, trop peu de coopératives se sont agrandies. </a:t>
            </a:r>
            <a:r>
              <a:rPr lang="fr-FR" sz="1200" dirty="0" err="1" smtClean="0">
                <a:solidFill>
                  <a:srgbClr val="002060"/>
                </a:solidFill>
              </a:rPr>
              <a:t>Copag</a:t>
            </a:r>
            <a:r>
              <a:rPr lang="fr-FR" sz="1200" dirty="0" smtClean="0">
                <a:solidFill>
                  <a:srgbClr val="002060"/>
                </a:solidFill>
              </a:rPr>
              <a:t> a été créée en 1987. Combien a-t-on développé de </a:t>
            </a:r>
            <a:r>
              <a:rPr lang="fr-FR" sz="1200" dirty="0" err="1" smtClean="0">
                <a:solidFill>
                  <a:srgbClr val="002060"/>
                </a:solidFill>
              </a:rPr>
              <a:t>Copag</a:t>
            </a:r>
            <a:r>
              <a:rPr lang="fr-FR" sz="1200" dirty="0" smtClean="0">
                <a:solidFill>
                  <a:srgbClr val="002060"/>
                </a:solidFill>
              </a:rPr>
              <a:t> en 26 ans? </a:t>
            </a:r>
          </a:p>
          <a:p>
            <a:pPr>
              <a:buClr>
                <a:srgbClr val="00823B"/>
              </a:buClr>
            </a:pPr>
            <a:endParaRPr lang="fr-FR" sz="800" dirty="0" smtClean="0">
              <a:solidFill>
                <a:srgbClr val="002060"/>
              </a:solidFill>
            </a:endParaRPr>
          </a:p>
          <a:p>
            <a:pPr>
              <a:buClr>
                <a:srgbClr val="00823B"/>
              </a:buClr>
              <a:buFont typeface="Wingdings" pitchFamily="2" charset="2"/>
              <a:buChar char="§"/>
            </a:pPr>
            <a:r>
              <a:rPr lang="fr-FR" sz="1200" dirty="0" smtClean="0">
                <a:solidFill>
                  <a:srgbClr val="002060"/>
                </a:solidFill>
              </a:rPr>
              <a:t>De par leur niveau, leur taille et leurs moyens, elles ne peuvent s’inventer expertes en valorisation, marketing, logistique et commercialisation. La conversion du produit en revenu équitable et durable dépasse la seule responsabilité de la coopérative. Bien produire est déjà un bel exploit   </a:t>
            </a:r>
          </a:p>
          <a:p>
            <a:pPr>
              <a:buClr>
                <a:srgbClr val="00823B"/>
              </a:buClr>
              <a:buFont typeface="Wingdings" pitchFamily="2" charset="2"/>
              <a:buChar char="§"/>
            </a:pPr>
            <a:endParaRPr lang="fr-FR" sz="800" dirty="0" smtClean="0">
              <a:solidFill>
                <a:srgbClr val="002060"/>
              </a:solidFill>
            </a:endParaRPr>
          </a:p>
          <a:p>
            <a:pPr>
              <a:buClr>
                <a:srgbClr val="00823B"/>
              </a:buClr>
              <a:buFont typeface="Wingdings" pitchFamily="2" charset="2"/>
              <a:buChar char="§"/>
            </a:pPr>
            <a:r>
              <a:rPr lang="fr-FR" sz="1200" dirty="0" smtClean="0">
                <a:solidFill>
                  <a:srgbClr val="002060"/>
                </a:solidFill>
              </a:rPr>
              <a:t>Le peu de leurs produits qui échappe aux intermédiations négatives, se demande et s’importe au lieu de se vendre et  de s’exporter</a:t>
            </a:r>
          </a:p>
          <a:p>
            <a:pPr>
              <a:buClr>
                <a:srgbClr val="00823B"/>
              </a:buClr>
            </a:pPr>
            <a:r>
              <a:rPr lang="fr-FR" sz="1200" dirty="0" smtClean="0">
                <a:solidFill>
                  <a:srgbClr val="002060"/>
                </a:solidFill>
              </a:rPr>
              <a:t>  </a:t>
            </a:r>
            <a:endParaRPr lang="fr-FR" sz="800" dirty="0" smtClean="0">
              <a:solidFill>
                <a:srgbClr val="002060"/>
              </a:solidFill>
            </a:endParaRPr>
          </a:p>
          <a:p>
            <a:pPr>
              <a:buClr>
                <a:srgbClr val="00823B"/>
              </a:buClr>
              <a:buFont typeface="Wingdings" pitchFamily="2" charset="2"/>
              <a:buChar char="§"/>
            </a:pPr>
            <a:r>
              <a:rPr lang="fr-FR" sz="1200" dirty="0" smtClean="0">
                <a:solidFill>
                  <a:srgbClr val="002060"/>
                </a:solidFill>
              </a:rPr>
              <a:t>Les enjeux sociaux, le potentiel de croissance économique additionnelle du secteur  nous interdisent d’offrir nos coopératives aux intermédiations négatives et de soustraire l’Etat à un rôle secondaire</a:t>
            </a:r>
          </a:p>
          <a:p>
            <a:pPr>
              <a:buClr>
                <a:srgbClr val="00823B"/>
              </a:buClr>
              <a:buFont typeface="Wingdings" pitchFamily="2" charset="2"/>
              <a:buChar char="§"/>
            </a:pPr>
            <a:endParaRPr lang="fr-FR" sz="1200" dirty="0" smtClean="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fld id="{A47A088F-471C-4914-8B2A-45C37BD1B20D}" type="slidenum">
              <a:rPr lang="fr-FR" smtClean="0"/>
              <a:pPr/>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7A088F-471C-4914-8B2A-45C37BD1B20D}" type="slidenum">
              <a:rPr lang="fr-FR" smtClean="0"/>
              <a:pPr/>
              <a:t>14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7A088F-471C-4914-8B2A-45C37BD1B20D}" type="slidenum">
              <a:rPr lang="fr-FR" smtClean="0"/>
              <a:pPr/>
              <a:t>26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7A088F-471C-4914-8B2A-45C37BD1B20D}" type="slidenum">
              <a:rPr lang="fr-FR" smtClean="0"/>
              <a:pPr/>
              <a:t>35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9DB092-EAEE-4679-AEAB-E116AE5DABF5}" type="datetimeFigureOut">
              <a:rPr lang="fr-FR" smtClean="0"/>
              <a:pPr/>
              <a:t>21/04/2014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DF1260-C9E6-4503-AB98-262B2F3D05B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DB092-EAEE-4679-AEAB-E116AE5DABF5}" type="datetimeFigureOut">
              <a:rPr lang="fr-FR" smtClean="0"/>
              <a:pPr/>
              <a:t>21/04/2014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F1260-C9E6-4503-AB98-262B2F3D05B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16.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tags" Target="../tags/tag21.xml"/><Relationship Id="rId7" Type="http://schemas.openxmlformats.org/officeDocument/2006/relationships/slideLayout" Target="../slideLayouts/slideLayout2.xml"/><Relationship Id="rId12" Type="http://schemas.openxmlformats.org/officeDocument/2006/relationships/image" Target="../media/image21.jpeg"/><Relationship Id="rId2" Type="http://schemas.openxmlformats.org/officeDocument/2006/relationships/tags" Target="../tags/tag20.xml"/><Relationship Id="rId16" Type="http://schemas.openxmlformats.org/officeDocument/2006/relationships/image" Target="../media/image25.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20.png"/><Relationship Id="rId5" Type="http://schemas.openxmlformats.org/officeDocument/2006/relationships/tags" Target="../tags/tag23.xml"/><Relationship Id="rId15" Type="http://schemas.openxmlformats.org/officeDocument/2006/relationships/image" Target="../media/image24.gif"/><Relationship Id="rId10" Type="http://schemas.openxmlformats.org/officeDocument/2006/relationships/image" Target="../media/image19.jpeg"/><Relationship Id="rId4" Type="http://schemas.openxmlformats.org/officeDocument/2006/relationships/tags" Target="../tags/tag22.xml"/><Relationship Id="rId9" Type="http://schemas.openxmlformats.org/officeDocument/2006/relationships/image" Target="../media/image18.jpeg"/><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9.jpe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28.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7.jpeg"/><Relationship Id="rId5" Type="http://schemas.openxmlformats.org/officeDocument/2006/relationships/tags" Target="../tags/tag29.xml"/><Relationship Id="rId10" Type="http://schemas.openxmlformats.org/officeDocument/2006/relationships/image" Target="../media/image26.jpeg"/><Relationship Id="rId4" Type="http://schemas.openxmlformats.org/officeDocument/2006/relationships/tags" Target="../tags/tag28.xml"/><Relationship Id="rId9" Type="http://schemas.openxmlformats.org/officeDocument/2006/relationships/notesSlide" Target="../notesSlides/notesSlide4.xml"/><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33.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diagramLayout" Target="../diagrams/layout1.xml"/><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diagramColors" Target="../diagrams/colors1.xml"/><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diagramQuickStyle" Target="../diagrams/quickStyle1.xml"/><Relationship Id="rId9" Type="http://schemas.openxmlformats.org/officeDocument/2006/relationships/image" Target="../media/image37.jpe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28.jpeg"/><Relationship Id="rId3" Type="http://schemas.openxmlformats.org/officeDocument/2006/relationships/image" Target="../media/image47.jpeg"/><Relationship Id="rId7" Type="http://schemas.openxmlformats.org/officeDocument/2006/relationships/image" Target="../media/image5.jpeg"/><Relationship Id="rId12"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3.jpeg"/><Relationship Id="rId11" Type="http://schemas.openxmlformats.org/officeDocument/2006/relationships/image" Target="../media/image29.jpeg"/><Relationship Id="rId5" Type="http://schemas.openxmlformats.org/officeDocument/2006/relationships/image" Target="../media/image2.jpeg"/><Relationship Id="rId10" Type="http://schemas.openxmlformats.org/officeDocument/2006/relationships/image" Target="../media/image27.jpeg"/><Relationship Id="rId4" Type="http://schemas.openxmlformats.org/officeDocument/2006/relationships/image" Target="../media/image1.jpeg"/><Relationship Id="rId9" Type="http://schemas.openxmlformats.org/officeDocument/2006/relationships/image" Target="../media/image49.jpeg"/><Relationship Id="rId1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8.jpeg"/><Relationship Id="rId3" Type="http://schemas.openxmlformats.org/officeDocument/2006/relationships/image" Target="../media/image53.jpeg"/><Relationship Id="rId7" Type="http://schemas.openxmlformats.org/officeDocument/2006/relationships/image" Target="../media/image3.jpeg"/><Relationship Id="rId12"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2.jpeg"/><Relationship Id="rId11" Type="http://schemas.openxmlformats.org/officeDocument/2006/relationships/image" Target="../media/image56.jpeg"/><Relationship Id="rId5" Type="http://schemas.openxmlformats.org/officeDocument/2006/relationships/image" Target="../media/image1.jpeg"/><Relationship Id="rId10" Type="http://schemas.openxmlformats.org/officeDocument/2006/relationships/image" Target="../media/image55.jpeg"/><Relationship Id="rId4" Type="http://schemas.openxmlformats.org/officeDocument/2006/relationships/image" Target="../media/image47.jpeg"/><Relationship Id="rId9"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8.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6.xml"/><Relationship Id="rId7"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7.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hyperlink" Target="http://www.cosmeticmaroc.com/"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hyperlink" Target="http://www.autenthicmaroc.com/" TargetMode="External"/><Relationship Id="rId5" Type="http://schemas.openxmlformats.org/officeDocument/2006/relationships/tags" Target="../tags/tag54.xml"/><Relationship Id="rId10" Type="http://schemas.openxmlformats.org/officeDocument/2006/relationships/hyperlink" Target="http://www.solideal.com/" TargetMode="External"/><Relationship Id="rId4" Type="http://schemas.openxmlformats.org/officeDocument/2006/relationships/tags" Target="../tags/tag53.xml"/><Relationship Id="rId9" Type="http://schemas.openxmlformats.org/officeDocument/2006/relationships/hyperlink" Target="http://www.bladlkhir.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69.pn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notesSlide" Target="../notesSlides/notesSlide6.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2.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uile olive.jpg"/>
          <p:cNvPicPr>
            <a:picLocks noChangeAspect="1"/>
          </p:cNvPicPr>
          <p:nvPr/>
        </p:nvPicPr>
        <p:blipFill>
          <a:blip r:embed="rId2"/>
          <a:stretch>
            <a:fillRect/>
          </a:stretch>
        </p:blipFill>
        <p:spPr>
          <a:xfrm>
            <a:off x="5072066" y="4143380"/>
            <a:ext cx="714380" cy="928694"/>
          </a:xfrm>
          <a:prstGeom prst="rect">
            <a:avLst/>
          </a:prstGeom>
        </p:spPr>
      </p:pic>
      <p:pic>
        <p:nvPicPr>
          <p:cNvPr id="7" name="Image 6" descr="huile d'argan.jpg"/>
          <p:cNvPicPr>
            <a:picLocks noChangeAspect="1"/>
          </p:cNvPicPr>
          <p:nvPr/>
        </p:nvPicPr>
        <p:blipFill>
          <a:blip r:embed="rId3"/>
          <a:stretch>
            <a:fillRect/>
          </a:stretch>
        </p:blipFill>
        <p:spPr>
          <a:xfrm>
            <a:off x="2214546" y="4143380"/>
            <a:ext cx="928694" cy="1000132"/>
          </a:xfrm>
          <a:prstGeom prst="rect">
            <a:avLst/>
          </a:prstGeom>
        </p:spPr>
      </p:pic>
      <p:pic>
        <p:nvPicPr>
          <p:cNvPr id="9" name="Image 8" descr="safran.jpg"/>
          <p:cNvPicPr>
            <a:picLocks noChangeAspect="1"/>
          </p:cNvPicPr>
          <p:nvPr/>
        </p:nvPicPr>
        <p:blipFill>
          <a:blip r:embed="rId4"/>
          <a:stretch>
            <a:fillRect/>
          </a:stretch>
        </p:blipFill>
        <p:spPr>
          <a:xfrm>
            <a:off x="4143372" y="4143380"/>
            <a:ext cx="785818" cy="928694"/>
          </a:xfrm>
          <a:prstGeom prst="rect">
            <a:avLst/>
          </a:prstGeom>
        </p:spPr>
      </p:pic>
      <p:pic>
        <p:nvPicPr>
          <p:cNvPr id="11" name="Image 10" descr="C:\Users\iharoufi\AppData\Local\Microsoft\Windows\Temporary Internet Files\Content.Outlook\3N4ZAZCD\logo-maroctaswiq fin (2).jpg"/>
          <p:cNvPicPr/>
          <p:nvPr/>
        </p:nvPicPr>
        <p:blipFill>
          <a:blip r:embed="rId5"/>
          <a:srcRect/>
          <a:stretch>
            <a:fillRect/>
          </a:stretch>
        </p:blipFill>
        <p:spPr bwMode="auto">
          <a:xfrm>
            <a:off x="6286544" y="71414"/>
            <a:ext cx="2786050" cy="928694"/>
          </a:xfrm>
          <a:prstGeom prst="rect">
            <a:avLst/>
          </a:prstGeom>
          <a:noFill/>
          <a:ln w="9525">
            <a:noFill/>
            <a:miter lim="800000"/>
            <a:headEnd/>
            <a:tailEnd/>
          </a:ln>
        </p:spPr>
      </p:pic>
      <p:sp>
        <p:nvSpPr>
          <p:cNvPr id="12" name="ZoneTexte 11"/>
          <p:cNvSpPr txBox="1"/>
          <p:nvPr/>
        </p:nvSpPr>
        <p:spPr>
          <a:xfrm>
            <a:off x="0" y="5357826"/>
            <a:ext cx="9358346" cy="1446550"/>
          </a:xfrm>
          <a:prstGeom prst="rect">
            <a:avLst/>
          </a:prstGeom>
          <a:noFill/>
        </p:spPr>
        <p:txBody>
          <a:bodyPr wrap="square" rtlCol="0">
            <a:spAutoFit/>
          </a:bodyPr>
          <a:lstStyle/>
          <a:p>
            <a:pPr algn="ctr"/>
            <a:endParaRPr lang="fr-FR" sz="1200" b="1" dirty="0" smtClean="0">
              <a:solidFill>
                <a:schemeClr val="accent1">
                  <a:lumMod val="50000"/>
                </a:schemeClr>
              </a:solidFill>
            </a:endParaRPr>
          </a:p>
          <a:p>
            <a:pPr algn="ctr"/>
            <a:r>
              <a:rPr lang="fr-FR" sz="2400" b="1" dirty="0" smtClean="0">
                <a:solidFill>
                  <a:srgbClr val="00B050"/>
                </a:solidFill>
              </a:rPr>
              <a:t>LE SECTEUR DE L’ECONOMIE SOLIDAIRE LEVIER </a:t>
            </a:r>
          </a:p>
          <a:p>
            <a:pPr algn="ctr"/>
            <a:r>
              <a:rPr lang="fr-FR" sz="2400" b="1" dirty="0" smtClean="0">
                <a:solidFill>
                  <a:srgbClr val="00B050"/>
                </a:solidFill>
              </a:rPr>
              <a:t>DE CROISSANCE ECONOMIQUE ET DE DEVELOPPEMENT SOCIAL</a:t>
            </a:r>
            <a:r>
              <a:rPr lang="fr-FR" sz="2000" b="1" dirty="0" smtClean="0">
                <a:solidFill>
                  <a:srgbClr val="00B050"/>
                </a:solidFill>
              </a:rPr>
              <a:t> </a:t>
            </a:r>
          </a:p>
          <a:p>
            <a:pPr algn="ctr"/>
            <a:r>
              <a:rPr lang="fr-FR" sz="2800" b="1" dirty="0" smtClean="0">
                <a:solidFill>
                  <a:schemeClr val="accent1">
                    <a:lumMod val="50000"/>
                  </a:schemeClr>
                </a:solidFill>
              </a:rPr>
              <a:t> </a:t>
            </a:r>
            <a:endParaRPr lang="fr-FR" sz="2800" b="1" dirty="0">
              <a:solidFill>
                <a:schemeClr val="accent1">
                  <a:lumMod val="50000"/>
                </a:schemeClr>
              </a:solidFill>
            </a:endParaRPr>
          </a:p>
        </p:txBody>
      </p:sp>
      <p:sp>
        <p:nvSpPr>
          <p:cNvPr id="13" name="ZoneTexte 12"/>
          <p:cNvSpPr txBox="1"/>
          <p:nvPr/>
        </p:nvSpPr>
        <p:spPr>
          <a:xfrm>
            <a:off x="8143900" y="6652463"/>
            <a:ext cx="1643042" cy="276999"/>
          </a:xfrm>
          <a:prstGeom prst="rect">
            <a:avLst/>
          </a:prstGeom>
          <a:noFill/>
        </p:spPr>
        <p:txBody>
          <a:bodyPr wrap="square" rtlCol="0">
            <a:spAutoFit/>
          </a:bodyPr>
          <a:lstStyle/>
          <a:p>
            <a:r>
              <a:rPr lang="fr-FR" sz="1200" dirty="0" smtClean="0">
                <a:solidFill>
                  <a:schemeClr val="accent1">
                    <a:lumMod val="75000"/>
                  </a:schemeClr>
                </a:solidFill>
              </a:rPr>
              <a:t>9 Janvier 2014</a:t>
            </a:r>
            <a:endParaRPr lang="fr-FR" sz="1200" dirty="0">
              <a:solidFill>
                <a:schemeClr val="accent1">
                  <a:lumMod val="75000"/>
                </a:schemeClr>
              </a:solidFill>
            </a:endParaRPr>
          </a:p>
        </p:txBody>
      </p:sp>
      <p:pic>
        <p:nvPicPr>
          <p:cNvPr id="14" name="Image 13" descr="miel.jpg"/>
          <p:cNvPicPr>
            <a:picLocks noChangeAspect="1"/>
          </p:cNvPicPr>
          <p:nvPr/>
        </p:nvPicPr>
        <p:blipFill>
          <a:blip r:embed="rId6"/>
          <a:stretch>
            <a:fillRect/>
          </a:stretch>
        </p:blipFill>
        <p:spPr>
          <a:xfrm>
            <a:off x="3214678" y="4119552"/>
            <a:ext cx="857256" cy="1023960"/>
          </a:xfrm>
          <a:prstGeom prst="rect">
            <a:avLst/>
          </a:prstGeom>
        </p:spPr>
      </p:pic>
      <p:pic>
        <p:nvPicPr>
          <p:cNvPr id="3074" name="Picture 2"/>
          <p:cNvPicPr>
            <a:picLocks noChangeAspect="1" noChangeArrowheads="1"/>
          </p:cNvPicPr>
          <p:nvPr/>
        </p:nvPicPr>
        <p:blipFill>
          <a:blip r:embed="rId7" cstate="print"/>
          <a:srcRect/>
          <a:stretch>
            <a:fillRect/>
          </a:stretch>
        </p:blipFill>
        <p:spPr bwMode="auto">
          <a:xfrm>
            <a:off x="5929322" y="4143380"/>
            <a:ext cx="785818" cy="928694"/>
          </a:xfrm>
          <a:prstGeom prst="rect">
            <a:avLst/>
          </a:prstGeom>
          <a:noFill/>
          <a:ln w="9525">
            <a:noFill/>
            <a:miter lim="800000"/>
            <a:headEnd/>
            <a:tailEnd/>
          </a:ln>
          <a:effectLst/>
        </p:spPr>
      </p:pic>
      <p:pic>
        <p:nvPicPr>
          <p:cNvPr id="15" name="Image 14" descr="SM safran.JPG"/>
          <p:cNvPicPr>
            <a:picLocks noChangeAspect="1"/>
          </p:cNvPicPr>
          <p:nvPr/>
        </p:nvPicPr>
        <p:blipFill>
          <a:blip r:embed="rId8" cstate="print"/>
          <a:stretch>
            <a:fillRect/>
          </a:stretch>
        </p:blipFill>
        <p:spPr>
          <a:xfrm>
            <a:off x="2214546" y="1000108"/>
            <a:ext cx="4500594" cy="3071834"/>
          </a:xfrm>
          <a:prstGeom prst="rect">
            <a:avLst/>
          </a:prstGeom>
        </p:spPr>
      </p:pic>
      <p:pic>
        <p:nvPicPr>
          <p:cNvPr id="16" name="Image 15" descr="argan_fabrication.jpg"/>
          <p:cNvPicPr>
            <a:picLocks noChangeAspect="1"/>
          </p:cNvPicPr>
          <p:nvPr/>
        </p:nvPicPr>
        <p:blipFill>
          <a:blip r:embed="rId9" cstate="print"/>
          <a:stretch>
            <a:fillRect/>
          </a:stretch>
        </p:blipFill>
        <p:spPr>
          <a:xfrm>
            <a:off x="214282" y="1036195"/>
            <a:ext cx="1928826" cy="1249797"/>
          </a:xfrm>
          <a:prstGeom prst="rect">
            <a:avLst/>
          </a:prstGeom>
        </p:spPr>
      </p:pic>
      <p:pic>
        <p:nvPicPr>
          <p:cNvPr id="18" name="Image 17" descr="couscous.JPG"/>
          <p:cNvPicPr>
            <a:picLocks noChangeAspect="1"/>
          </p:cNvPicPr>
          <p:nvPr/>
        </p:nvPicPr>
        <p:blipFill>
          <a:blip r:embed="rId10"/>
          <a:stretch>
            <a:fillRect/>
          </a:stretch>
        </p:blipFill>
        <p:spPr>
          <a:xfrm>
            <a:off x="6786578" y="1000108"/>
            <a:ext cx="2214578" cy="1285884"/>
          </a:xfrm>
          <a:prstGeom prst="rect">
            <a:avLst/>
          </a:prstGeom>
        </p:spPr>
      </p:pic>
      <p:pic>
        <p:nvPicPr>
          <p:cNvPr id="20" name="Picture 2" descr="F:\images o.c.e\images du roi Mohamed VI\SM-Visites régionales-Guelmim-INDH-Plantation de cactus.jpg"/>
          <p:cNvPicPr>
            <a:picLocks noChangeAspect="1" noChangeArrowheads="1"/>
          </p:cNvPicPr>
          <p:nvPr/>
        </p:nvPicPr>
        <p:blipFill>
          <a:blip r:embed="rId11" cstate="print"/>
          <a:srcRect/>
          <a:stretch>
            <a:fillRect/>
          </a:stretch>
        </p:blipFill>
        <p:spPr bwMode="auto">
          <a:xfrm>
            <a:off x="-1428792" y="-13287492"/>
            <a:ext cx="1965600" cy="2879189"/>
          </a:xfrm>
          <a:prstGeom prst="rect">
            <a:avLst/>
          </a:prstGeom>
          <a:noFill/>
        </p:spPr>
      </p:pic>
      <p:pic>
        <p:nvPicPr>
          <p:cNvPr id="26" name="Picture 2"/>
          <p:cNvPicPr>
            <a:picLocks noChangeAspect="1" noChangeArrowheads="1"/>
          </p:cNvPicPr>
          <p:nvPr/>
        </p:nvPicPr>
        <p:blipFill>
          <a:blip r:embed="rId12" cstate="print"/>
          <a:srcRect/>
          <a:stretch>
            <a:fillRect/>
          </a:stretch>
        </p:blipFill>
        <p:spPr bwMode="auto">
          <a:xfrm>
            <a:off x="214314" y="2285992"/>
            <a:ext cx="1928794" cy="1500198"/>
          </a:xfrm>
          <a:prstGeom prst="rect">
            <a:avLst/>
          </a:prstGeom>
          <a:noFill/>
          <a:ln w="9525">
            <a:noFill/>
            <a:miter lim="800000"/>
            <a:headEnd/>
            <a:tailEnd/>
          </a:ln>
          <a:effectLst/>
        </p:spPr>
      </p:pic>
      <p:sp>
        <p:nvSpPr>
          <p:cNvPr id="27" name="ZoneTexte 26"/>
          <p:cNvSpPr txBox="1"/>
          <p:nvPr/>
        </p:nvSpPr>
        <p:spPr>
          <a:xfrm>
            <a:off x="500034" y="2285992"/>
            <a:ext cx="1357322" cy="276999"/>
          </a:xfrm>
          <a:prstGeom prst="rect">
            <a:avLst/>
          </a:prstGeom>
          <a:noFill/>
        </p:spPr>
        <p:txBody>
          <a:bodyPr wrap="square" rtlCol="0">
            <a:spAutoFit/>
          </a:bodyPr>
          <a:lstStyle/>
          <a:p>
            <a:r>
              <a:rPr lang="fr-FR" sz="1200" b="1" dirty="0" smtClean="0"/>
              <a:t>www.bladlkhir.ma</a:t>
            </a:r>
            <a:endParaRPr lang="fr-FR" sz="1200" b="1" dirty="0"/>
          </a:p>
        </p:txBody>
      </p:sp>
      <p:pic>
        <p:nvPicPr>
          <p:cNvPr id="28" name="Image 27" descr="3.jpg"/>
          <p:cNvPicPr>
            <a:picLocks noChangeAspect="1"/>
          </p:cNvPicPr>
          <p:nvPr/>
        </p:nvPicPr>
        <p:blipFill>
          <a:blip r:embed="rId13" cstate="print"/>
          <a:stretch>
            <a:fillRect/>
          </a:stretch>
        </p:blipFill>
        <p:spPr>
          <a:xfrm>
            <a:off x="6786610" y="3857628"/>
            <a:ext cx="2214546" cy="1214446"/>
          </a:xfrm>
          <a:prstGeom prst="rect">
            <a:avLst/>
          </a:prstGeom>
        </p:spPr>
      </p:pic>
      <p:pic>
        <p:nvPicPr>
          <p:cNvPr id="29" name="Image 28" descr="4.jpg"/>
          <p:cNvPicPr>
            <a:picLocks noChangeAspect="1"/>
          </p:cNvPicPr>
          <p:nvPr/>
        </p:nvPicPr>
        <p:blipFill>
          <a:blip r:embed="rId14" cstate="print"/>
          <a:stretch>
            <a:fillRect/>
          </a:stretch>
        </p:blipFill>
        <p:spPr>
          <a:xfrm>
            <a:off x="214283" y="3786190"/>
            <a:ext cx="1928826" cy="1357322"/>
          </a:xfrm>
          <a:prstGeom prst="rect">
            <a:avLst/>
          </a:prstGeom>
        </p:spPr>
      </p:pic>
      <p:pic>
        <p:nvPicPr>
          <p:cNvPr id="31" name="Picture 5"/>
          <p:cNvPicPr>
            <a:picLocks noChangeAspect="1" noChangeArrowheads="1"/>
          </p:cNvPicPr>
          <p:nvPr/>
        </p:nvPicPr>
        <p:blipFill>
          <a:blip r:embed="rId15" cstate="print"/>
          <a:srcRect/>
          <a:stretch>
            <a:fillRect/>
          </a:stretch>
        </p:blipFill>
        <p:spPr bwMode="auto">
          <a:xfrm>
            <a:off x="6786578" y="2357430"/>
            <a:ext cx="2214578" cy="1500198"/>
          </a:xfrm>
          <a:prstGeom prst="rect">
            <a:avLst/>
          </a:prstGeom>
          <a:noFill/>
          <a:ln w="9525">
            <a:noFill/>
            <a:miter lim="800000"/>
            <a:headEnd/>
            <a:tailEnd/>
          </a:ln>
          <a:effectLst/>
        </p:spPr>
      </p:pic>
      <p:sp>
        <p:nvSpPr>
          <p:cNvPr id="32" name="ZoneTexte 31"/>
          <p:cNvSpPr txBox="1"/>
          <p:nvPr/>
        </p:nvSpPr>
        <p:spPr>
          <a:xfrm>
            <a:off x="6929455" y="2285992"/>
            <a:ext cx="1928825" cy="276999"/>
          </a:xfrm>
          <a:prstGeom prst="rect">
            <a:avLst/>
          </a:prstGeom>
          <a:noFill/>
        </p:spPr>
        <p:txBody>
          <a:bodyPr wrap="square" rtlCol="0">
            <a:spAutoFit/>
          </a:bodyPr>
          <a:lstStyle/>
          <a:p>
            <a:r>
              <a:rPr lang="fr-FR" sz="1200" b="1" dirty="0" smtClean="0"/>
              <a:t>www.authenticmaroc.com</a:t>
            </a:r>
            <a:endParaRPr lang="fr-FR"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 y="0"/>
            <a:ext cx="9144000"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mj-lt"/>
                <a:ea typeface="+mj-ea"/>
                <a:cs typeface="+mj-cs"/>
              </a:rPr>
              <a:t>DES DESILLUSIONS NECESSAIRES </a:t>
            </a:r>
            <a:endParaRPr lang="fr-FR" sz="2800" b="1" dirty="0">
              <a:solidFill>
                <a:srgbClr val="C00000"/>
              </a:solidFill>
              <a:latin typeface="+mj-lt"/>
              <a:ea typeface="+mj-ea"/>
              <a:cs typeface="+mj-cs"/>
            </a:endParaRPr>
          </a:p>
        </p:txBody>
      </p:sp>
      <p:sp>
        <p:nvSpPr>
          <p:cNvPr id="21" name="Rectangle 12"/>
          <p:cNvSpPr>
            <a:spLocks noChangeArrowheads="1"/>
          </p:cNvSpPr>
          <p:nvPr>
            <p:custDataLst>
              <p:tags r:id="rId1"/>
            </p:custDataLst>
          </p:nvPr>
        </p:nvSpPr>
        <p:spPr bwMode="gray">
          <a:xfrm>
            <a:off x="714348" y="2000264"/>
            <a:ext cx="7715304" cy="4714884"/>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buClr>
                <a:srgbClr val="00823B"/>
              </a:buClr>
              <a:buFont typeface="Wingdings" pitchFamily="2" charset="2"/>
              <a:buChar char="§"/>
            </a:pPr>
            <a:r>
              <a:rPr lang="fr-FR" sz="1700" dirty="0" smtClean="0">
                <a:solidFill>
                  <a:srgbClr val="002060"/>
                </a:solidFill>
              </a:rPr>
              <a:t>De par leurs volumes de production, leur marge de négociation, aussi bien auprès des fournisseurs que des clients, est infiniment insignifiante  </a:t>
            </a:r>
          </a:p>
          <a:p>
            <a:pPr>
              <a:buClr>
                <a:srgbClr val="00823B"/>
              </a:buClr>
            </a:pPr>
            <a:endParaRPr lang="fr-FR" sz="1000" dirty="0" smtClean="0">
              <a:solidFill>
                <a:srgbClr val="002060"/>
              </a:solidFill>
            </a:endParaRPr>
          </a:p>
          <a:p>
            <a:pPr>
              <a:buClr>
                <a:srgbClr val="00823B"/>
              </a:buClr>
              <a:buFont typeface="Wingdings" pitchFamily="2" charset="2"/>
              <a:buChar char="§"/>
            </a:pPr>
            <a:r>
              <a:rPr lang="fr-FR" sz="1700" dirty="0" smtClean="0">
                <a:solidFill>
                  <a:srgbClr val="002060"/>
                </a:solidFill>
              </a:rPr>
              <a:t>De par le potentiel humain et naturel disponible, leur capacité de production est certes très faible mais n’est nullement figée   </a:t>
            </a:r>
          </a:p>
          <a:p>
            <a:pPr>
              <a:buClr>
                <a:srgbClr val="00823B"/>
              </a:buClr>
            </a:pPr>
            <a:endParaRPr lang="fr-FR" sz="1000" dirty="0" smtClean="0">
              <a:solidFill>
                <a:srgbClr val="002060"/>
              </a:solidFill>
            </a:endParaRPr>
          </a:p>
          <a:p>
            <a:pPr>
              <a:buClr>
                <a:srgbClr val="00823B"/>
              </a:buClr>
              <a:buFont typeface="Wingdings" pitchFamily="2" charset="2"/>
              <a:buChar char="§"/>
            </a:pPr>
            <a:r>
              <a:rPr lang="fr-FR" sz="1700" dirty="0" smtClean="0">
                <a:solidFill>
                  <a:srgbClr val="002060"/>
                </a:solidFill>
              </a:rPr>
              <a:t>Sur la durée, trop peu de coopératives se sont agrandies par elles-mêmes  </a:t>
            </a:r>
          </a:p>
          <a:p>
            <a:pPr>
              <a:buClr>
                <a:srgbClr val="00823B"/>
              </a:buClr>
            </a:pPr>
            <a:endParaRPr lang="fr-FR" sz="1000" dirty="0" smtClean="0">
              <a:solidFill>
                <a:srgbClr val="002060"/>
              </a:solidFill>
            </a:endParaRPr>
          </a:p>
          <a:p>
            <a:pPr>
              <a:buClr>
                <a:srgbClr val="00823B"/>
              </a:buClr>
              <a:buFont typeface="Wingdings" pitchFamily="2" charset="2"/>
              <a:buChar char="§"/>
            </a:pPr>
            <a:r>
              <a:rPr lang="fr-FR" sz="1700" dirty="0" smtClean="0">
                <a:solidFill>
                  <a:srgbClr val="002060"/>
                </a:solidFill>
              </a:rPr>
              <a:t>De par leur niveau, leur taille et leurs moyens, elles ne peuvent s’inventer expertes en valorisation, marketing, logistique et commercialisation   </a:t>
            </a:r>
          </a:p>
          <a:p>
            <a:pPr>
              <a:buClr>
                <a:srgbClr val="00823B"/>
              </a:buClr>
              <a:buFont typeface="Wingdings" pitchFamily="2" charset="2"/>
              <a:buChar char="§"/>
            </a:pPr>
            <a:endParaRPr lang="fr-FR" sz="1000" dirty="0" smtClean="0">
              <a:solidFill>
                <a:srgbClr val="002060"/>
              </a:solidFill>
            </a:endParaRPr>
          </a:p>
          <a:p>
            <a:pPr>
              <a:buClr>
                <a:srgbClr val="00823B"/>
              </a:buClr>
              <a:buFont typeface="Wingdings" pitchFamily="2" charset="2"/>
              <a:buChar char="§"/>
            </a:pPr>
            <a:r>
              <a:rPr lang="fr-FR" sz="1700" dirty="0" smtClean="0">
                <a:solidFill>
                  <a:srgbClr val="002060"/>
                </a:solidFill>
              </a:rPr>
              <a:t>Le peu de leurs produits qui échappe aux intermédiations négatives, se demande au lieu de s’offrir et s’importe au lieu de s’exporter</a:t>
            </a:r>
          </a:p>
          <a:p>
            <a:pPr>
              <a:buClr>
                <a:srgbClr val="00823B"/>
              </a:buClr>
            </a:pPr>
            <a:endParaRPr lang="fr-FR" sz="1000" dirty="0" smtClean="0">
              <a:solidFill>
                <a:srgbClr val="002060"/>
              </a:solidFill>
            </a:endParaRPr>
          </a:p>
          <a:p>
            <a:pPr>
              <a:buClr>
                <a:srgbClr val="00823B"/>
              </a:buClr>
              <a:buFont typeface="Wingdings" pitchFamily="2" charset="2"/>
              <a:buChar char="§"/>
            </a:pPr>
            <a:r>
              <a:rPr lang="fr-FR" sz="1700" dirty="0" smtClean="0">
                <a:solidFill>
                  <a:srgbClr val="002060"/>
                </a:solidFill>
              </a:rPr>
              <a:t>Les enjeux sociaux, le potentiel de croissance économique additionnelle du secteur et le potentiel d’exportation interdisent de sacrifier nos coopératives aux intermédiations négatives et de soustraire l’Etat à un rôle secondaire</a:t>
            </a:r>
          </a:p>
          <a:p>
            <a:pPr>
              <a:buClr>
                <a:srgbClr val="00823B"/>
              </a:buClr>
              <a:buFont typeface="Wingdings" pitchFamily="2" charset="2"/>
              <a:buChar char="§"/>
            </a:pPr>
            <a:endParaRPr lang="fr-FR" sz="1700" dirty="0" smtClean="0">
              <a:solidFill>
                <a:srgbClr val="002060"/>
              </a:solidFill>
            </a:endParaRPr>
          </a:p>
        </p:txBody>
      </p:sp>
      <p:cxnSp>
        <p:nvCxnSpPr>
          <p:cNvPr id="23" name="Connecteur droit 22"/>
          <p:cNvCxnSpPr/>
          <p:nvPr/>
        </p:nvCxnSpPr>
        <p:spPr>
          <a:xfrm>
            <a:off x="285720" y="642918"/>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11"/>
          <p:cNvSpPr>
            <a:spLocks noChangeArrowheads="1"/>
          </p:cNvSpPr>
          <p:nvPr/>
        </p:nvSpPr>
        <p:spPr bwMode="auto">
          <a:xfrm>
            <a:off x="1500166" y="1000108"/>
            <a:ext cx="6357982" cy="64294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392" tIns="45696" rIns="91392" bIns="45696" anchor="ctr"/>
          <a:lstStyle/>
          <a:p>
            <a:pPr algn="ctr" defTabSz="987425"/>
            <a:endParaRPr lang="fr-FR" sz="1600" b="1" dirty="0" smtClean="0">
              <a:solidFill>
                <a:schemeClr val="bg1"/>
              </a:solidFill>
            </a:endParaRPr>
          </a:p>
          <a:p>
            <a:pPr algn="ctr" defTabSz="987425"/>
            <a:r>
              <a:rPr lang="fr-FR" sz="1600" b="1" dirty="0" smtClean="0">
                <a:solidFill>
                  <a:schemeClr val="bg1"/>
                </a:solidFill>
              </a:rPr>
              <a:t>NOS COOPERATIVES  ONT DU TALENT </a:t>
            </a:r>
          </a:p>
          <a:p>
            <a:pPr algn="ctr" defTabSz="987425"/>
            <a:r>
              <a:rPr lang="fr-FR" sz="1600" b="1" dirty="0" smtClean="0">
                <a:solidFill>
                  <a:schemeClr val="bg1"/>
                </a:solidFill>
              </a:rPr>
              <a:t>MAIS NE PEUVENT TOUT ASSURER  TOUTES  SEULES  </a:t>
            </a:r>
          </a:p>
          <a:p>
            <a:pPr algn="ctr" defTabSz="987425"/>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71472" y="2928934"/>
            <a:ext cx="1000132" cy="714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II</a:t>
            </a:r>
            <a:endParaRPr lang="fr-FR" sz="2800" b="1" dirty="0"/>
          </a:p>
        </p:txBody>
      </p:sp>
      <p:sp>
        <p:nvSpPr>
          <p:cNvPr id="15" name="Rectangle 14"/>
          <p:cNvSpPr/>
          <p:nvPr/>
        </p:nvSpPr>
        <p:spPr>
          <a:xfrm>
            <a:off x="2143108" y="2928934"/>
            <a:ext cx="5857916" cy="714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UN REPOSITIONNEMENT STRATEGIQUE        ET UN NOUVEAU MODELE ECONOMIQUE </a:t>
            </a:r>
            <a:endParaRPr lang="fr-FR"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custDataLst>
              <p:tags r:id="rId1"/>
            </p:custDataLst>
          </p:nvPr>
        </p:nvSpPr>
        <p:spPr>
          <a:xfrm>
            <a:off x="357158" y="71414"/>
            <a:ext cx="8625682" cy="298327"/>
          </a:xfrm>
        </p:spPr>
        <p:txBody>
          <a:bodyPr>
            <a:noAutofit/>
          </a:bodyPr>
          <a:lstStyle/>
          <a:p>
            <a:r>
              <a:rPr lang="fr-FR" sz="2800" b="1" dirty="0" smtClean="0">
                <a:solidFill>
                  <a:srgbClr val="C00000"/>
                </a:solidFill>
              </a:rPr>
              <a:t>REPOSITIONNEMENT STRATEGIQUE DE L’OCE</a:t>
            </a:r>
          </a:p>
        </p:txBody>
      </p:sp>
      <p:sp>
        <p:nvSpPr>
          <p:cNvPr id="18" name="Rectangle 17"/>
          <p:cNvSpPr/>
          <p:nvPr/>
        </p:nvSpPr>
        <p:spPr>
          <a:xfrm>
            <a:off x="142844" y="4857760"/>
            <a:ext cx="2571736" cy="523220"/>
          </a:xfrm>
          <a:prstGeom prst="rect">
            <a:avLst/>
          </a:prstGeom>
        </p:spPr>
        <p:txBody>
          <a:bodyPr wrap="square">
            <a:spAutoFit/>
          </a:bodyPr>
          <a:lstStyle/>
          <a:p>
            <a:pPr algn="ctr"/>
            <a:r>
              <a:rPr lang="fr-FR" sz="1400" b="1" dirty="0" smtClean="0">
                <a:latin typeface="Arial" charset="0"/>
                <a:sym typeface="Wingdings" pitchFamily="2" charset="2"/>
              </a:rPr>
              <a:t>Un positionnement devenu inapproprié, dépassé </a:t>
            </a:r>
          </a:p>
        </p:txBody>
      </p:sp>
      <p:sp>
        <p:nvSpPr>
          <p:cNvPr id="24" name="AutoShape 10"/>
          <p:cNvSpPr>
            <a:spLocks noChangeArrowheads="1"/>
          </p:cNvSpPr>
          <p:nvPr>
            <p:custDataLst>
              <p:tags r:id="rId2"/>
            </p:custDataLst>
          </p:nvPr>
        </p:nvSpPr>
        <p:spPr bwMode="auto">
          <a:xfrm>
            <a:off x="0" y="1214422"/>
            <a:ext cx="3143240" cy="3071834"/>
          </a:xfrm>
          <a:prstGeom prst="roundRect">
            <a:avLst>
              <a:gd name="adj" fmla="val 0"/>
            </a:avLst>
          </a:prstGeom>
          <a:solidFill>
            <a:schemeClr val="tx2">
              <a:lumMod val="20000"/>
              <a:lumOff val="80000"/>
            </a:schemeClr>
          </a:solidFill>
          <a:ln w="9525">
            <a:noFill/>
            <a:round/>
            <a:headEnd/>
            <a:tailEnd/>
          </a:ln>
          <a:effectLst>
            <a:outerShdw blurRad="50800" dist="38100" dir="2700000" algn="tl" rotWithShape="0">
              <a:prstClr val="black">
                <a:alpha val="40000"/>
              </a:prstClr>
            </a:outerShdw>
          </a:effectLst>
          <a:extLst/>
        </p:spPr>
        <p:txBody>
          <a:bodyPr wrap="square" anchor="ctr">
            <a:noAutofit/>
          </a:bodyPr>
          <a:lstStyle/>
          <a:p>
            <a:pPr marL="456475" indent="-291366"/>
            <a:endParaRPr lang="fr-FR" sz="1400" dirty="0">
              <a:solidFill>
                <a:schemeClr val="tx2"/>
              </a:solidFill>
              <a:latin typeface="Arial" panose="020B0604020202020204" pitchFamily="34" charset="0"/>
              <a:cs typeface="Arial" panose="020B0604020202020204" pitchFamily="34" charset="0"/>
            </a:endParaRPr>
          </a:p>
        </p:txBody>
      </p:sp>
      <p:sp>
        <p:nvSpPr>
          <p:cNvPr id="25" name="Rectangle 24"/>
          <p:cNvSpPr/>
          <p:nvPr/>
        </p:nvSpPr>
        <p:spPr>
          <a:xfrm>
            <a:off x="71408" y="428604"/>
            <a:ext cx="3071832" cy="702353"/>
          </a:xfrm>
          <a:prstGeom prst="rect">
            <a:avLst/>
          </a:prstGeom>
          <a:solidFill>
            <a:srgbClr val="3366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bg1"/>
                </a:solidFill>
              </a:rPr>
              <a:t>Avant 2009 : </a:t>
            </a:r>
          </a:p>
          <a:p>
            <a:pPr algn="ctr"/>
            <a:r>
              <a:rPr lang="fr-FR" sz="1400" b="1" dirty="0" smtClean="0">
                <a:solidFill>
                  <a:schemeClr val="bg1"/>
                </a:solidFill>
              </a:rPr>
              <a:t>         Office de Commercialisation</a:t>
            </a:r>
            <a:br>
              <a:rPr lang="fr-FR" sz="1400" b="1" dirty="0" smtClean="0">
                <a:solidFill>
                  <a:schemeClr val="bg1"/>
                </a:solidFill>
              </a:rPr>
            </a:br>
            <a:r>
              <a:rPr lang="fr-FR" sz="1400" b="1" dirty="0" smtClean="0">
                <a:solidFill>
                  <a:schemeClr val="bg1"/>
                </a:solidFill>
              </a:rPr>
              <a:t>et d’Exportation</a:t>
            </a:r>
            <a:endParaRPr lang="fr-FR" sz="1400" b="1" dirty="0">
              <a:solidFill>
                <a:schemeClr val="bg1"/>
              </a:solidFill>
            </a:endParaRPr>
          </a:p>
        </p:txBody>
      </p:sp>
      <p:sp>
        <p:nvSpPr>
          <p:cNvPr id="29" name="Rounded Rectangle 26"/>
          <p:cNvSpPr/>
          <p:nvPr>
            <p:custDataLst>
              <p:tags r:id="rId3"/>
            </p:custDataLst>
          </p:nvPr>
        </p:nvSpPr>
        <p:spPr>
          <a:xfrm>
            <a:off x="3286116" y="5429264"/>
            <a:ext cx="1428760" cy="1285884"/>
          </a:xfrm>
          <a:prstGeom prst="roundRect">
            <a:avLst>
              <a:gd name="adj" fmla="val 12858"/>
            </a:avLst>
          </a:prstGeom>
          <a:solidFill>
            <a:srgbClr val="336699"/>
          </a:solidFill>
          <a:ln w="9525">
            <a:noFill/>
            <a:miter lim="800000"/>
            <a:headEnd/>
            <a:tailEnd/>
          </a:ln>
          <a:effectLst>
            <a:outerShdw blurRad="50800" dist="38100" dir="2700000" algn="tl" rotWithShape="0">
              <a:prstClr val="black">
                <a:alpha val="40000"/>
              </a:prstClr>
            </a:outerShdw>
          </a:effectLst>
        </p:spPr>
        <p:txBody>
          <a:bodyPr wrap="square" lIns="93241" tIns="46621" rIns="93241" bIns="46621" anchor="ctr"/>
          <a:lstStyle/>
          <a:p>
            <a:pPr algn="ctr"/>
            <a:r>
              <a:rPr lang="fr-FR" sz="1400" b="1" dirty="0" smtClean="0">
                <a:solidFill>
                  <a:schemeClr val="bg1"/>
                </a:solidFill>
              </a:rPr>
              <a:t>Objectifs</a:t>
            </a:r>
            <a:endParaRPr lang="fr-FR" sz="1400" b="1" dirty="0">
              <a:solidFill>
                <a:schemeClr val="bg1"/>
              </a:solidFill>
            </a:endParaRPr>
          </a:p>
        </p:txBody>
      </p:sp>
      <p:sp>
        <p:nvSpPr>
          <p:cNvPr id="30" name="Rounded Rectangle 27"/>
          <p:cNvSpPr/>
          <p:nvPr>
            <p:custDataLst>
              <p:tags r:id="rId4"/>
            </p:custDataLst>
          </p:nvPr>
        </p:nvSpPr>
        <p:spPr>
          <a:xfrm>
            <a:off x="3286116" y="3357562"/>
            <a:ext cx="1428760" cy="1428760"/>
          </a:xfrm>
          <a:prstGeom prst="roundRect">
            <a:avLst>
              <a:gd name="adj" fmla="val 9989"/>
            </a:avLst>
          </a:prstGeom>
          <a:solidFill>
            <a:srgbClr val="336699"/>
          </a:solidFill>
          <a:ln w="9525">
            <a:noFill/>
            <a:miter lim="800000"/>
            <a:headEnd/>
            <a:tailEnd/>
          </a:ln>
          <a:effectLst>
            <a:outerShdw blurRad="50800" dist="38100" dir="2700000" algn="tl" rotWithShape="0">
              <a:prstClr val="black">
                <a:alpha val="40000"/>
              </a:prstClr>
            </a:outerShdw>
          </a:effectLst>
        </p:spPr>
        <p:txBody>
          <a:bodyPr wrap="square" lIns="93241" tIns="46621" rIns="93241" bIns="46621" anchor="ctr"/>
          <a:lstStyle/>
          <a:p>
            <a:pPr algn="ctr"/>
            <a:r>
              <a:rPr lang="fr-FR" sz="1400" b="1" dirty="0" smtClean="0">
                <a:solidFill>
                  <a:schemeClr val="bg1"/>
                </a:solidFill>
              </a:rPr>
              <a:t>Créneaux d’intervention</a:t>
            </a:r>
            <a:endParaRPr lang="fr-FR" sz="1400" b="1" dirty="0">
              <a:solidFill>
                <a:schemeClr val="bg1"/>
              </a:solidFill>
            </a:endParaRPr>
          </a:p>
        </p:txBody>
      </p:sp>
      <p:sp>
        <p:nvSpPr>
          <p:cNvPr id="31" name="Rectangle 33"/>
          <p:cNvSpPr>
            <a:spLocks noChangeArrowheads="1"/>
          </p:cNvSpPr>
          <p:nvPr>
            <p:custDataLst>
              <p:tags r:id="rId5"/>
            </p:custDataLst>
          </p:nvPr>
        </p:nvSpPr>
        <p:spPr bwMode="gray">
          <a:xfrm>
            <a:off x="4995125" y="5429264"/>
            <a:ext cx="3934593" cy="144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176157" indent="-176157">
              <a:buFont typeface="Wingdings" pitchFamily="2" charset="2"/>
              <a:buChar char="§"/>
            </a:pPr>
            <a:r>
              <a:rPr lang="fr-FR" sz="1200" dirty="0" smtClean="0">
                <a:sym typeface="Wingdings" pitchFamily="2" charset="2"/>
              </a:rPr>
              <a:t> Convertir le labeur des coopératives en revenu   </a:t>
            </a:r>
          </a:p>
          <a:p>
            <a:pPr marL="176157" indent="-176157"/>
            <a:r>
              <a:rPr lang="fr-FR" sz="1200" dirty="0" smtClean="0">
                <a:sym typeface="Wingdings" pitchFamily="2" charset="2"/>
              </a:rPr>
              <a:t>     stable, durable et équitable </a:t>
            </a:r>
          </a:p>
          <a:p>
            <a:pPr marL="176157" indent="-176157"/>
            <a:endParaRPr lang="fr-FR" sz="1200" dirty="0" smtClean="0">
              <a:sym typeface="Wingdings" pitchFamily="2" charset="2"/>
            </a:endParaRPr>
          </a:p>
          <a:p>
            <a:pPr marL="176157" indent="-176157"/>
            <a:r>
              <a:rPr lang="fr-FR" sz="1200" dirty="0" smtClean="0">
                <a:sym typeface="Wingdings" pitchFamily="2" charset="2"/>
              </a:rPr>
              <a:t>     Mettre fin aux intermédiations négatives au profit du petit producteur et du consommateur </a:t>
            </a:r>
          </a:p>
          <a:p>
            <a:pPr marL="176157" indent="-176157">
              <a:buFont typeface="Wingdings" pitchFamily="2" charset="2"/>
              <a:buChar char="§"/>
            </a:pPr>
            <a:endParaRPr lang="fr-FR" sz="500" dirty="0" smtClean="0">
              <a:sym typeface="Wingdings" pitchFamily="2" charset="2"/>
            </a:endParaRPr>
          </a:p>
          <a:p>
            <a:pPr marL="176157" indent="-176157">
              <a:buFont typeface="Wingdings" pitchFamily="2" charset="2"/>
              <a:buChar char="§"/>
            </a:pPr>
            <a:endParaRPr lang="fr-FR" sz="500" dirty="0" smtClean="0">
              <a:sym typeface="Wingdings" pitchFamily="2" charset="2"/>
            </a:endParaRPr>
          </a:p>
          <a:p>
            <a:pPr marL="176157" indent="-176157"/>
            <a:r>
              <a:rPr lang="fr-FR" sz="1200" dirty="0" smtClean="0">
                <a:sym typeface="Wingdings" pitchFamily="2" charset="2"/>
              </a:rPr>
              <a:t>     Faire profiter le secteur des accords internationaux du Royaume et booster croissance et exportations</a:t>
            </a:r>
          </a:p>
        </p:txBody>
      </p:sp>
      <p:cxnSp>
        <p:nvCxnSpPr>
          <p:cNvPr id="32" name="Straight Connector 42"/>
          <p:cNvCxnSpPr/>
          <p:nvPr>
            <p:custDataLst>
              <p:tags r:id="rId6"/>
            </p:custDataLst>
          </p:nvPr>
        </p:nvCxnSpPr>
        <p:spPr>
          <a:xfrm>
            <a:off x="3428992" y="5143512"/>
            <a:ext cx="5328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42844" y="1714488"/>
            <a:ext cx="2928958" cy="954053"/>
          </a:xfrm>
          <a:prstGeom prst="rect">
            <a:avLst/>
          </a:prstGeom>
          <a:noFill/>
        </p:spPr>
        <p:txBody>
          <a:bodyPr wrap="square" lIns="91386" tIns="45693" rIns="91386" bIns="45693" rtlCol="0">
            <a:spAutoFit/>
          </a:bodyPr>
          <a:lstStyle/>
          <a:p>
            <a:pPr>
              <a:buClr>
                <a:srgbClr val="C00000"/>
              </a:buClr>
              <a:buFont typeface="Wingdings" pitchFamily="2" charset="2"/>
              <a:buChar char="§"/>
            </a:pPr>
            <a:r>
              <a:rPr lang="fr-FR" sz="1400" dirty="0" smtClean="0"/>
              <a:t> Exportation et commercialisation  </a:t>
            </a:r>
          </a:p>
          <a:p>
            <a:r>
              <a:rPr lang="fr-FR" sz="1400" dirty="0" smtClean="0"/>
              <a:t>   des fruits et légumes en  </a:t>
            </a:r>
          </a:p>
          <a:p>
            <a:r>
              <a:rPr lang="fr-FR" sz="1400" dirty="0" smtClean="0"/>
              <a:t>   concurrence avec les groupes privés</a:t>
            </a:r>
          </a:p>
          <a:p>
            <a:endParaRPr lang="fr-FR" sz="1400" dirty="0"/>
          </a:p>
        </p:txBody>
      </p:sp>
      <p:sp>
        <p:nvSpPr>
          <p:cNvPr id="34" name="ZoneTexte 33"/>
          <p:cNvSpPr txBox="1"/>
          <p:nvPr/>
        </p:nvSpPr>
        <p:spPr>
          <a:xfrm>
            <a:off x="214282" y="2690391"/>
            <a:ext cx="2857520" cy="523166"/>
          </a:xfrm>
          <a:prstGeom prst="rect">
            <a:avLst/>
          </a:prstGeom>
          <a:noFill/>
        </p:spPr>
        <p:txBody>
          <a:bodyPr wrap="square" lIns="91386" tIns="45693" rIns="91386" bIns="45693" rtlCol="0">
            <a:spAutoFit/>
          </a:bodyPr>
          <a:lstStyle/>
          <a:p>
            <a:pPr>
              <a:buClr>
                <a:srgbClr val="C00000"/>
              </a:buClr>
              <a:buFont typeface="Wingdings" pitchFamily="2" charset="2"/>
              <a:buChar char="§"/>
            </a:pPr>
            <a:r>
              <a:rPr lang="fr-FR" sz="1400" dirty="0" smtClean="0"/>
              <a:t> Une perte de position structurelle</a:t>
            </a:r>
          </a:p>
          <a:p>
            <a:endParaRPr lang="fr-FR" sz="1400" dirty="0"/>
          </a:p>
        </p:txBody>
      </p:sp>
      <p:pic>
        <p:nvPicPr>
          <p:cNvPr id="35" name="Picture 9" descr="Symbol-Check"/>
          <p:cNvPicPr>
            <a:picLocks noChangeAspect="1" noChangeArrowheads="1"/>
          </p:cNvPicPr>
          <p:nvPr>
            <p:custDataLst>
              <p:tags r:id="rId7"/>
            </p:custDataLst>
          </p:nvPr>
        </p:nvPicPr>
        <p:blipFill>
          <a:blip r:embed="rId15" cstate="print">
            <a:extLst>
              <a:ext uri="{28A0092B-C50C-407E-A947-70E740481C1C}">
                <a14:useLocalDpi xmlns="" xmlns:a14="http://schemas.microsoft.com/office/drawing/2010/main" val="0"/>
              </a:ext>
            </a:extLst>
          </a:blip>
          <a:srcRect/>
          <a:stretch>
            <a:fillRect/>
          </a:stretch>
        </p:blipFill>
        <p:spPr bwMode="gray">
          <a:xfrm>
            <a:off x="4786314" y="5357826"/>
            <a:ext cx="344486" cy="344486"/>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9" descr="Symbol-Check"/>
          <p:cNvPicPr>
            <a:picLocks noChangeAspect="1" noChangeArrowheads="1"/>
          </p:cNvPicPr>
          <p:nvPr>
            <p:custDataLst>
              <p:tags r:id="rId8"/>
            </p:custDataLst>
          </p:nvPr>
        </p:nvPicPr>
        <p:blipFill>
          <a:blip r:embed="rId15" cstate="print">
            <a:extLst>
              <a:ext uri="{28A0092B-C50C-407E-A947-70E740481C1C}">
                <a14:useLocalDpi xmlns="" xmlns:a14="http://schemas.microsoft.com/office/drawing/2010/main" val="0"/>
              </a:ext>
            </a:extLst>
          </a:blip>
          <a:srcRect/>
          <a:stretch>
            <a:fillRect/>
          </a:stretch>
        </p:blipFill>
        <p:spPr bwMode="gray">
          <a:xfrm>
            <a:off x="4786314" y="5870596"/>
            <a:ext cx="344486" cy="34448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9" descr="Symbol-Check"/>
          <p:cNvPicPr>
            <a:picLocks noChangeAspect="1" noChangeArrowheads="1"/>
          </p:cNvPicPr>
          <p:nvPr>
            <p:custDataLst>
              <p:tags r:id="rId9"/>
            </p:custDataLst>
          </p:nvPr>
        </p:nvPicPr>
        <p:blipFill>
          <a:blip r:embed="rId15" cstate="print">
            <a:extLst>
              <a:ext uri="{28A0092B-C50C-407E-A947-70E740481C1C}">
                <a14:useLocalDpi xmlns="" xmlns:a14="http://schemas.microsoft.com/office/drawing/2010/main" val="0"/>
              </a:ext>
            </a:extLst>
          </a:blip>
          <a:srcRect/>
          <a:stretch>
            <a:fillRect/>
          </a:stretch>
        </p:blipFill>
        <p:spPr bwMode="gray">
          <a:xfrm>
            <a:off x="4786314" y="6442100"/>
            <a:ext cx="344486" cy="344486"/>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Rectangle 39"/>
          <p:cNvSpPr/>
          <p:nvPr/>
        </p:nvSpPr>
        <p:spPr>
          <a:xfrm>
            <a:off x="3357554" y="428604"/>
            <a:ext cx="5715040" cy="714380"/>
          </a:xfrm>
          <a:prstGeom prst="rect">
            <a:avLst/>
          </a:prstGeom>
          <a:solidFill>
            <a:srgbClr val="3366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bg1"/>
                </a:solidFill>
              </a:rPr>
              <a:t>Aujourd’hui     :  MAROC TASWIQ </a:t>
            </a:r>
          </a:p>
          <a:p>
            <a:r>
              <a:rPr lang="fr-FR" sz="1400" b="1" dirty="0" smtClean="0">
                <a:solidFill>
                  <a:schemeClr val="bg1"/>
                </a:solidFill>
              </a:rPr>
              <a:t>                               Un positionnement pour maximiser les fruits de l’INDH </a:t>
            </a:r>
          </a:p>
          <a:p>
            <a:r>
              <a:rPr lang="fr-FR" sz="1400" b="1" dirty="0" smtClean="0">
                <a:solidFill>
                  <a:schemeClr val="bg1"/>
                </a:solidFill>
              </a:rPr>
              <a:t>                                   et contribuer au développement des exportations</a:t>
            </a:r>
          </a:p>
        </p:txBody>
      </p:sp>
      <p:sp>
        <p:nvSpPr>
          <p:cNvPr id="43" name="Rectangle 33"/>
          <p:cNvSpPr>
            <a:spLocks noChangeArrowheads="1"/>
          </p:cNvSpPr>
          <p:nvPr>
            <p:custDataLst>
              <p:tags r:id="rId10"/>
            </p:custDataLst>
          </p:nvPr>
        </p:nvSpPr>
        <p:spPr bwMode="gray">
          <a:xfrm>
            <a:off x="5000628" y="3368291"/>
            <a:ext cx="4143372" cy="18466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buNone/>
            </a:pPr>
            <a:r>
              <a:rPr lang="fr-FR" sz="1200" dirty="0" smtClean="0">
                <a:sym typeface="Wingdings" pitchFamily="2" charset="2"/>
              </a:rPr>
              <a:t>     Agrégation, valorisation et commercialisation   des produits des coopératives de l’Economie Solidaire</a:t>
            </a:r>
          </a:p>
          <a:p>
            <a:pPr lvl="1">
              <a:buFont typeface="Wingdings" pitchFamily="2" charset="2"/>
              <a:buChar char="§"/>
            </a:pPr>
            <a:endParaRPr lang="fr-FR" sz="1200" dirty="0" smtClean="0">
              <a:sym typeface="Wingdings" pitchFamily="2" charset="2"/>
            </a:endParaRPr>
          </a:p>
          <a:p>
            <a:pPr lvl="1">
              <a:buNone/>
            </a:pPr>
            <a:r>
              <a:rPr lang="fr-FR" sz="1200" dirty="0" smtClean="0">
                <a:sym typeface="Wingdings" pitchFamily="2" charset="2"/>
              </a:rPr>
              <a:t>     Agrégation de leurs productions en condiments pour approvisionner les industries nationales de transformation</a:t>
            </a:r>
          </a:p>
          <a:p>
            <a:pPr lvl="1">
              <a:buNone/>
            </a:pPr>
            <a:endParaRPr lang="fr-FR" sz="1200" dirty="0" smtClean="0">
              <a:sym typeface="Wingdings" pitchFamily="2" charset="2"/>
            </a:endParaRPr>
          </a:p>
          <a:p>
            <a:pPr lvl="1">
              <a:buNone/>
            </a:pPr>
            <a:r>
              <a:rPr lang="fr-FR" sz="1200" dirty="0" smtClean="0">
                <a:sym typeface="Wingdings" pitchFamily="2" charset="2"/>
              </a:rPr>
              <a:t>     Approvisionnement des collectivités stratégiques notamment à partir de l’offre agrégée des coopératives</a:t>
            </a:r>
          </a:p>
          <a:p>
            <a:pPr lvl="1">
              <a:buFont typeface="Wingdings" pitchFamily="2" charset="2"/>
              <a:buChar char="§"/>
            </a:pPr>
            <a:endParaRPr lang="fr-FR" sz="1200" dirty="0">
              <a:sym typeface="Wingdings" pitchFamily="2" charset="2"/>
            </a:endParaRPr>
          </a:p>
          <a:p>
            <a:pPr marL="186151" indent="-186151">
              <a:spcAft>
                <a:spcPts val="306"/>
              </a:spcAft>
            </a:pPr>
            <a:endParaRPr lang="fr-FR" sz="1200" dirty="0">
              <a:solidFill>
                <a:schemeClr val="tx2"/>
              </a:solidFill>
            </a:endParaRPr>
          </a:p>
        </p:txBody>
      </p:sp>
      <p:sp>
        <p:nvSpPr>
          <p:cNvPr id="49" name="ZoneTexte 48"/>
          <p:cNvSpPr txBox="1"/>
          <p:nvPr/>
        </p:nvSpPr>
        <p:spPr>
          <a:xfrm>
            <a:off x="214282" y="3357562"/>
            <a:ext cx="2571768" cy="738609"/>
          </a:xfrm>
          <a:prstGeom prst="rect">
            <a:avLst/>
          </a:prstGeom>
          <a:noFill/>
        </p:spPr>
        <p:txBody>
          <a:bodyPr wrap="square" lIns="91386" tIns="45693" rIns="91386" bIns="45693" rtlCol="0">
            <a:spAutoFit/>
          </a:bodyPr>
          <a:lstStyle/>
          <a:p>
            <a:pPr>
              <a:buClr>
                <a:srgbClr val="C00000"/>
              </a:buClr>
              <a:buFont typeface="Wingdings" pitchFamily="2" charset="2"/>
              <a:buChar char="§"/>
            </a:pPr>
            <a:r>
              <a:rPr lang="fr-FR" sz="1400" dirty="0" smtClean="0"/>
              <a:t> De grandes performances des </a:t>
            </a:r>
          </a:p>
          <a:p>
            <a:r>
              <a:rPr lang="fr-FR" sz="1400" dirty="0" smtClean="0"/>
              <a:t>   groupes privés</a:t>
            </a:r>
          </a:p>
          <a:p>
            <a:endParaRPr lang="fr-FR" sz="1400" dirty="0"/>
          </a:p>
        </p:txBody>
      </p:sp>
      <p:sp>
        <p:nvSpPr>
          <p:cNvPr id="52" name="Flèche droite 51"/>
          <p:cNvSpPr/>
          <p:nvPr/>
        </p:nvSpPr>
        <p:spPr>
          <a:xfrm>
            <a:off x="4857752" y="4429132"/>
            <a:ext cx="214314" cy="214314"/>
          </a:xfrm>
          <a:prstGeom prst="rightArrow">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droite 52"/>
          <p:cNvSpPr/>
          <p:nvPr/>
        </p:nvSpPr>
        <p:spPr>
          <a:xfrm>
            <a:off x="4857752" y="3929066"/>
            <a:ext cx="214314" cy="214314"/>
          </a:xfrm>
          <a:prstGeom prst="rightArrow">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AutoShape 14"/>
          <p:cNvSpPr>
            <a:spLocks noChangeArrowheads="1"/>
          </p:cNvSpPr>
          <p:nvPr/>
        </p:nvSpPr>
        <p:spPr bwMode="auto">
          <a:xfrm rot="5400000">
            <a:off x="1293790" y="3635376"/>
            <a:ext cx="269876" cy="2000264"/>
          </a:xfrm>
          <a:prstGeom prst="homePlate">
            <a:avLst>
              <a:gd name="adj" fmla="val 100000"/>
            </a:avLst>
          </a:prstGeom>
          <a:solidFill>
            <a:srgbClr val="C00000"/>
          </a:solidFill>
          <a:ln w="9525" algn="ctr">
            <a:noFill/>
            <a:miter lim="800000"/>
            <a:headEnd/>
            <a:tailEnd/>
          </a:ln>
          <a:effectLst/>
        </p:spPr>
        <p:txBody>
          <a:bodyPr wrap="none" anchor="ctr"/>
          <a:lstStyle/>
          <a:p>
            <a:endParaRPr lang="fr-FR" dirty="0">
              <a:solidFill>
                <a:srgbClr val="FF0000"/>
              </a:solidFill>
            </a:endParaRPr>
          </a:p>
        </p:txBody>
      </p:sp>
      <p:sp>
        <p:nvSpPr>
          <p:cNvPr id="55" name="Rounded Rectangle 26"/>
          <p:cNvSpPr/>
          <p:nvPr>
            <p:custDataLst>
              <p:tags r:id="rId11"/>
            </p:custDataLst>
          </p:nvPr>
        </p:nvSpPr>
        <p:spPr>
          <a:xfrm>
            <a:off x="3299672" y="1214422"/>
            <a:ext cx="1415204" cy="1428760"/>
          </a:xfrm>
          <a:prstGeom prst="roundRect">
            <a:avLst>
              <a:gd name="adj" fmla="val 12858"/>
            </a:avLst>
          </a:prstGeom>
          <a:solidFill>
            <a:srgbClr val="336699"/>
          </a:solidFill>
          <a:ln w="9525">
            <a:noFill/>
            <a:miter lim="800000"/>
            <a:headEnd/>
            <a:tailEnd/>
          </a:ln>
          <a:effectLst>
            <a:outerShdw blurRad="50800" dist="38100" dir="2700000" algn="tl" rotWithShape="0">
              <a:prstClr val="black">
                <a:alpha val="40000"/>
              </a:prstClr>
            </a:outerShdw>
          </a:effectLst>
        </p:spPr>
        <p:txBody>
          <a:bodyPr wrap="square" lIns="93241" tIns="46621" rIns="93241" bIns="46621" anchor="ctr"/>
          <a:lstStyle/>
          <a:p>
            <a:pPr algn="ctr"/>
            <a:r>
              <a:rPr lang="fr-FR" sz="1400" b="1" dirty="0" smtClean="0">
                <a:solidFill>
                  <a:schemeClr val="bg1"/>
                </a:solidFill>
              </a:rPr>
              <a:t>Gouvernance</a:t>
            </a:r>
            <a:endParaRPr lang="fr-FR" sz="1400" b="1" dirty="0">
              <a:solidFill>
                <a:schemeClr val="bg1"/>
              </a:solidFill>
            </a:endParaRPr>
          </a:p>
        </p:txBody>
      </p:sp>
      <p:sp>
        <p:nvSpPr>
          <p:cNvPr id="56" name="Rectangle 33"/>
          <p:cNvSpPr>
            <a:spLocks noChangeArrowheads="1"/>
          </p:cNvSpPr>
          <p:nvPr>
            <p:custDataLst>
              <p:tags r:id="rId12"/>
            </p:custDataLst>
          </p:nvPr>
        </p:nvSpPr>
        <p:spPr bwMode="gray">
          <a:xfrm>
            <a:off x="4857752" y="1321860"/>
            <a:ext cx="4214810" cy="18928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176157" indent="-176157">
              <a:buClr>
                <a:srgbClr val="00823B"/>
              </a:buClr>
              <a:buFont typeface="Wingdings" pitchFamily="2" charset="2"/>
              <a:buChar char="q"/>
            </a:pPr>
            <a:r>
              <a:rPr lang="fr-FR" sz="1200" dirty="0" smtClean="0">
                <a:sym typeface="Wingdings" pitchFamily="2" charset="2"/>
              </a:rPr>
              <a:t>   Réformes, refonte structurelle, redéploiement des </a:t>
            </a:r>
          </a:p>
          <a:p>
            <a:pPr marL="176157" indent="-176157">
              <a:buClr>
                <a:srgbClr val="00823B"/>
              </a:buClr>
            </a:pPr>
            <a:r>
              <a:rPr lang="fr-FR" sz="1200" dirty="0" smtClean="0">
                <a:sym typeface="Wingdings" pitchFamily="2" charset="2"/>
              </a:rPr>
              <a:t>       moyens, outils de bonne gouvernance</a:t>
            </a:r>
            <a:r>
              <a:rPr lang="fr-FR" sz="500" dirty="0" smtClean="0">
                <a:sym typeface="Wingdings" pitchFamily="2" charset="2"/>
              </a:rPr>
              <a:t> </a:t>
            </a:r>
          </a:p>
          <a:p>
            <a:pPr marL="176157" indent="-176157">
              <a:buClr>
                <a:srgbClr val="00823B"/>
              </a:buClr>
            </a:pPr>
            <a:endParaRPr lang="fr-FR" sz="500" dirty="0" smtClean="0">
              <a:sym typeface="Wingdings" pitchFamily="2" charset="2"/>
            </a:endParaRPr>
          </a:p>
          <a:p>
            <a:pPr marL="176157" indent="-176157">
              <a:buClr>
                <a:srgbClr val="00823B"/>
              </a:buClr>
              <a:buFont typeface="Wingdings" pitchFamily="2" charset="2"/>
              <a:buChar char="q"/>
            </a:pPr>
            <a:r>
              <a:rPr lang="fr-FR" sz="1200" dirty="0" smtClean="0">
                <a:sym typeface="Wingdings" pitchFamily="2" charset="2"/>
              </a:rPr>
              <a:t>   Projet de loi insufflant souplesse de gestion et complicité        </a:t>
            </a:r>
          </a:p>
          <a:p>
            <a:pPr marL="176157" indent="-176157"/>
            <a:r>
              <a:rPr lang="fr-FR" sz="1200" dirty="0" smtClean="0">
                <a:sym typeface="Wingdings" pitchFamily="2" charset="2"/>
              </a:rPr>
              <a:t>       entre coopératives, institutionnels et investisseurs  </a:t>
            </a:r>
          </a:p>
          <a:p>
            <a:pPr marL="176157" indent="-176157"/>
            <a:r>
              <a:rPr lang="fr-FR" sz="1200" dirty="0" smtClean="0">
                <a:sym typeface="Wingdings" pitchFamily="2" charset="2"/>
              </a:rPr>
              <a:t>       nationaux et étrangers</a:t>
            </a:r>
          </a:p>
          <a:p>
            <a:pPr marL="176157" indent="-176157">
              <a:buClr>
                <a:srgbClr val="00823B"/>
              </a:buClr>
              <a:buFont typeface="Wingdings" pitchFamily="2" charset="2"/>
              <a:buChar char="§"/>
            </a:pPr>
            <a:endParaRPr lang="fr-FR" sz="500" dirty="0" smtClean="0">
              <a:sym typeface="Wingdings" pitchFamily="2" charset="2"/>
            </a:endParaRPr>
          </a:p>
          <a:p>
            <a:pPr marL="176157" indent="-176157">
              <a:buClr>
                <a:srgbClr val="00823B"/>
              </a:buClr>
              <a:buFont typeface="Wingdings" pitchFamily="2" charset="2"/>
              <a:buChar char="q"/>
            </a:pPr>
            <a:r>
              <a:rPr lang="fr-FR" sz="1200" dirty="0" smtClean="0">
                <a:sym typeface="Wingdings" pitchFamily="2" charset="2"/>
              </a:rPr>
              <a:t>   Modèle économique à coût zéro pour les   </a:t>
            </a:r>
          </a:p>
          <a:p>
            <a:pPr marL="176157" indent="-176157"/>
            <a:r>
              <a:rPr lang="fr-FR" sz="1200" dirty="0" smtClean="0">
                <a:sym typeface="Wingdings" pitchFamily="2" charset="2"/>
              </a:rPr>
              <a:t>       coopératives et pour l’Etat </a:t>
            </a:r>
          </a:p>
          <a:p>
            <a:pPr marL="176157" indent="-176157"/>
            <a:endParaRPr lang="fr-FR" sz="500" dirty="0" smtClean="0">
              <a:sym typeface="Wingdings" pitchFamily="2" charset="2"/>
            </a:endParaRPr>
          </a:p>
          <a:p>
            <a:pPr marL="176157" indent="-176157">
              <a:buClr>
                <a:srgbClr val="00823B"/>
              </a:buClr>
            </a:pPr>
            <a:r>
              <a:rPr lang="fr-FR" sz="1200" dirty="0" smtClean="0">
                <a:sym typeface="Wingdings" pitchFamily="2" charset="2"/>
              </a:rPr>
              <a:t> </a:t>
            </a:r>
          </a:p>
          <a:p>
            <a:pPr marL="176157" indent="-176157"/>
            <a:r>
              <a:rPr lang="fr-FR" sz="1200" dirty="0" smtClean="0">
                <a:sym typeface="Wingdings" pitchFamily="2" charset="2"/>
              </a:rPr>
              <a:t> </a:t>
            </a:r>
          </a:p>
        </p:txBody>
      </p:sp>
      <p:cxnSp>
        <p:nvCxnSpPr>
          <p:cNvPr id="57" name="Straight Connector 42"/>
          <p:cNvCxnSpPr/>
          <p:nvPr>
            <p:custDataLst>
              <p:tags r:id="rId13"/>
            </p:custDataLst>
          </p:nvPr>
        </p:nvCxnSpPr>
        <p:spPr>
          <a:xfrm>
            <a:off x="3500430" y="3071810"/>
            <a:ext cx="5328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Flèche droite 25"/>
          <p:cNvSpPr/>
          <p:nvPr/>
        </p:nvSpPr>
        <p:spPr>
          <a:xfrm>
            <a:off x="4857752" y="3357562"/>
            <a:ext cx="214314" cy="214314"/>
          </a:xfrm>
          <a:prstGeom prst="rightArrow">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14"/>
          <p:cNvSpPr>
            <a:spLocks noChangeArrowheads="1"/>
          </p:cNvSpPr>
          <p:nvPr/>
        </p:nvSpPr>
        <p:spPr bwMode="auto">
          <a:xfrm rot="5400000">
            <a:off x="3263048" y="2181869"/>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pic>
        <p:nvPicPr>
          <p:cNvPr id="46" name="Image 6" descr="AOC.jpg"/>
          <p:cNvPicPr>
            <a:picLocks noChangeAspect="1"/>
          </p:cNvPicPr>
          <p:nvPr/>
        </p:nvPicPr>
        <p:blipFill>
          <a:blip r:embed="rId8" cstate="print"/>
          <a:srcRect/>
          <a:stretch>
            <a:fillRect/>
          </a:stretch>
        </p:blipFill>
        <p:spPr bwMode="auto">
          <a:xfrm>
            <a:off x="2466967" y="1604939"/>
            <a:ext cx="439022" cy="481013"/>
          </a:xfrm>
          <a:prstGeom prst="rect">
            <a:avLst/>
          </a:prstGeom>
          <a:noFill/>
          <a:ln w="9525">
            <a:noFill/>
            <a:miter lim="800000"/>
            <a:headEnd/>
            <a:tailEnd/>
          </a:ln>
        </p:spPr>
      </p:pic>
      <p:pic>
        <p:nvPicPr>
          <p:cNvPr id="47" name="Image 8" descr="logo-0-2.jpg"/>
          <p:cNvPicPr>
            <a:picLocks noChangeAspect="1"/>
          </p:cNvPicPr>
          <p:nvPr/>
        </p:nvPicPr>
        <p:blipFill>
          <a:blip r:embed="rId9" cstate="print"/>
          <a:srcRect/>
          <a:stretch>
            <a:fillRect/>
          </a:stretch>
        </p:blipFill>
        <p:spPr bwMode="auto">
          <a:xfrm>
            <a:off x="2917033" y="1638276"/>
            <a:ext cx="354807" cy="461963"/>
          </a:xfrm>
          <a:prstGeom prst="rect">
            <a:avLst/>
          </a:prstGeom>
          <a:noFill/>
          <a:ln w="9525">
            <a:noFill/>
            <a:miter lim="800000"/>
            <a:headEnd/>
            <a:tailEnd/>
          </a:ln>
        </p:spPr>
      </p:pic>
      <p:pic>
        <p:nvPicPr>
          <p:cNvPr id="49" name="Image 6" descr="STG.jpg"/>
          <p:cNvPicPr>
            <a:picLocks noChangeAspect="1"/>
          </p:cNvPicPr>
          <p:nvPr/>
        </p:nvPicPr>
        <p:blipFill>
          <a:blip r:embed="rId10" cstate="print"/>
          <a:srcRect/>
          <a:stretch>
            <a:fillRect/>
          </a:stretch>
        </p:blipFill>
        <p:spPr bwMode="auto">
          <a:xfrm>
            <a:off x="2890802" y="2176439"/>
            <a:ext cx="375515" cy="411163"/>
          </a:xfrm>
          <a:prstGeom prst="rect">
            <a:avLst/>
          </a:prstGeom>
          <a:noFill/>
          <a:ln w="9525">
            <a:noFill/>
            <a:miter lim="800000"/>
            <a:headEnd/>
            <a:tailEnd/>
          </a:ln>
        </p:spPr>
      </p:pic>
      <p:sp>
        <p:nvSpPr>
          <p:cNvPr id="51" name="Text Box 41"/>
          <p:cNvSpPr txBox="1">
            <a:spLocks noChangeArrowheads="1"/>
          </p:cNvSpPr>
          <p:nvPr/>
        </p:nvSpPr>
        <p:spPr bwMode="auto">
          <a:xfrm>
            <a:off x="2319246" y="2176439"/>
            <a:ext cx="607451" cy="366713"/>
          </a:xfrm>
          <a:prstGeom prst="rect">
            <a:avLst/>
          </a:prstGeom>
          <a:noFill/>
          <a:ln w="9525" algn="ctr">
            <a:noFill/>
            <a:miter lim="800000"/>
            <a:headEnd/>
            <a:tailEnd/>
          </a:ln>
          <a:effectLst/>
        </p:spPr>
        <p:txBody>
          <a:bodyPr>
            <a:spAutoFit/>
          </a:bodyPr>
          <a:lstStyle/>
          <a:p>
            <a:pPr algn="r" defTabSz="987425">
              <a:spcBef>
                <a:spcPct val="50000"/>
              </a:spcBef>
            </a:pPr>
            <a:r>
              <a:rPr lang="fr-FR" b="1" dirty="0"/>
              <a:t>IGC</a:t>
            </a:r>
          </a:p>
        </p:txBody>
      </p:sp>
      <p:pic>
        <p:nvPicPr>
          <p:cNvPr id="52" name="Image 15" descr="logo.gif"/>
          <p:cNvPicPr>
            <a:picLocks noChangeAspect="1"/>
          </p:cNvPicPr>
          <p:nvPr/>
        </p:nvPicPr>
        <p:blipFill>
          <a:blip r:embed="rId11" cstate="print"/>
          <a:srcRect/>
          <a:stretch>
            <a:fillRect/>
          </a:stretch>
        </p:blipFill>
        <p:spPr bwMode="auto">
          <a:xfrm>
            <a:off x="3375383" y="1611289"/>
            <a:ext cx="320292" cy="506413"/>
          </a:xfrm>
          <a:prstGeom prst="rect">
            <a:avLst/>
          </a:prstGeom>
          <a:noFill/>
          <a:ln w="9525">
            <a:noFill/>
            <a:miter lim="800000"/>
            <a:headEnd/>
            <a:tailEnd/>
          </a:ln>
        </p:spPr>
      </p:pic>
      <p:pic>
        <p:nvPicPr>
          <p:cNvPr id="53" name="Image 14" descr="afaq.jpg"/>
          <p:cNvPicPr>
            <a:picLocks noChangeAspect="1"/>
          </p:cNvPicPr>
          <p:nvPr/>
        </p:nvPicPr>
        <p:blipFill>
          <a:blip r:embed="rId12" cstate="print"/>
          <a:srcRect/>
          <a:stretch>
            <a:fillRect/>
          </a:stretch>
        </p:blipFill>
        <p:spPr bwMode="auto">
          <a:xfrm>
            <a:off x="3724667" y="1625576"/>
            <a:ext cx="361710" cy="492125"/>
          </a:xfrm>
          <a:prstGeom prst="rect">
            <a:avLst/>
          </a:prstGeom>
          <a:noFill/>
          <a:ln w="9525">
            <a:noFill/>
            <a:miter lim="800000"/>
            <a:headEnd/>
            <a:tailEnd/>
          </a:ln>
        </p:spPr>
      </p:pic>
      <p:sp>
        <p:nvSpPr>
          <p:cNvPr id="54" name="Text Box 44"/>
          <p:cNvSpPr txBox="1">
            <a:spLocks noChangeArrowheads="1"/>
          </p:cNvSpPr>
          <p:nvPr/>
        </p:nvSpPr>
        <p:spPr bwMode="auto">
          <a:xfrm>
            <a:off x="4022870" y="1676376"/>
            <a:ext cx="607451" cy="366713"/>
          </a:xfrm>
          <a:prstGeom prst="rect">
            <a:avLst/>
          </a:prstGeom>
          <a:noFill/>
          <a:ln w="9525" algn="ctr">
            <a:noFill/>
            <a:miter lim="800000"/>
            <a:headEnd/>
            <a:tailEnd/>
          </a:ln>
          <a:effectLst/>
        </p:spPr>
        <p:txBody>
          <a:bodyPr>
            <a:spAutoFit/>
          </a:bodyPr>
          <a:lstStyle/>
          <a:p>
            <a:pPr algn="ctr" defTabSz="987425">
              <a:spcBef>
                <a:spcPct val="50000"/>
              </a:spcBef>
            </a:pPr>
            <a:r>
              <a:rPr lang="fr-FR" b="1"/>
              <a:t>IFC</a:t>
            </a:r>
          </a:p>
        </p:txBody>
      </p:sp>
      <p:sp>
        <p:nvSpPr>
          <p:cNvPr id="55" name="Text Box 45"/>
          <p:cNvSpPr txBox="1">
            <a:spLocks noChangeArrowheads="1"/>
          </p:cNvSpPr>
          <p:nvPr/>
        </p:nvSpPr>
        <p:spPr bwMode="auto">
          <a:xfrm>
            <a:off x="3828210" y="2219301"/>
            <a:ext cx="958116" cy="327025"/>
          </a:xfrm>
          <a:prstGeom prst="rect">
            <a:avLst/>
          </a:prstGeom>
          <a:noFill/>
          <a:ln w="9525" algn="ctr">
            <a:noFill/>
            <a:miter lim="800000"/>
            <a:headEnd/>
            <a:tailEnd/>
          </a:ln>
          <a:effectLst/>
        </p:spPr>
        <p:txBody>
          <a:bodyPr>
            <a:spAutoFit/>
          </a:bodyPr>
          <a:lstStyle/>
          <a:p>
            <a:pPr algn="ctr" defTabSz="987425">
              <a:lnSpc>
                <a:spcPct val="20000"/>
              </a:lnSpc>
              <a:spcBef>
                <a:spcPct val="50000"/>
              </a:spcBef>
            </a:pPr>
            <a:r>
              <a:rPr lang="fr-FR" sz="1700" b="1"/>
              <a:t>Global </a:t>
            </a:r>
          </a:p>
          <a:p>
            <a:pPr algn="ctr" defTabSz="987425">
              <a:lnSpc>
                <a:spcPct val="20000"/>
              </a:lnSpc>
              <a:spcBef>
                <a:spcPct val="50000"/>
              </a:spcBef>
            </a:pPr>
            <a:r>
              <a:rPr lang="fr-FR" sz="1700" b="1"/>
              <a:t>GAP</a:t>
            </a:r>
          </a:p>
        </p:txBody>
      </p:sp>
      <p:sp>
        <p:nvSpPr>
          <p:cNvPr id="56" name="Text Box 46"/>
          <p:cNvSpPr txBox="1">
            <a:spLocks noChangeArrowheads="1"/>
          </p:cNvSpPr>
          <p:nvPr/>
        </p:nvSpPr>
        <p:spPr bwMode="auto">
          <a:xfrm>
            <a:off x="3293929" y="2176439"/>
            <a:ext cx="795209" cy="336550"/>
          </a:xfrm>
          <a:prstGeom prst="rect">
            <a:avLst/>
          </a:prstGeom>
          <a:noFill/>
          <a:ln w="9525" algn="ctr">
            <a:noFill/>
            <a:miter lim="800000"/>
            <a:headEnd/>
            <a:tailEnd/>
          </a:ln>
          <a:effectLst/>
        </p:spPr>
        <p:txBody>
          <a:bodyPr>
            <a:spAutoFit/>
          </a:bodyPr>
          <a:lstStyle/>
          <a:p>
            <a:pPr algn="ctr" defTabSz="987425">
              <a:spcBef>
                <a:spcPct val="50000"/>
              </a:spcBef>
            </a:pPr>
            <a:r>
              <a:rPr lang="fr-FR" sz="1600" b="1"/>
              <a:t>HACCP</a:t>
            </a:r>
          </a:p>
        </p:txBody>
      </p:sp>
      <p:sp>
        <p:nvSpPr>
          <p:cNvPr id="58" name="ZoneTexte 15"/>
          <p:cNvSpPr txBox="1">
            <a:spLocks noChangeArrowheads="1"/>
          </p:cNvSpPr>
          <p:nvPr/>
        </p:nvSpPr>
        <p:spPr bwMode="auto">
          <a:xfrm>
            <a:off x="2500298" y="3071810"/>
            <a:ext cx="2143140" cy="3500462"/>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buClr>
                <a:srgbClr val="C00000"/>
              </a:buClr>
              <a:buFont typeface="Wingdings" pitchFamily="2" charset="2"/>
              <a:buChar char="§"/>
            </a:pPr>
            <a:r>
              <a:rPr lang="fr-FR" sz="1200" b="1" dirty="0" smtClean="0"/>
              <a:t> </a:t>
            </a:r>
            <a:r>
              <a:rPr lang="fr-FR" sz="1000" b="1" dirty="0" smtClean="0"/>
              <a:t>Certification des produits et infrastructures des coopératives par des Cabinets spécialisés afin de faciliter l’accès de leurs produits aux marchés internationaux et de sécuriser le consommateur national</a:t>
            </a:r>
          </a:p>
          <a:p>
            <a:pPr defTabSz="987425">
              <a:buFont typeface="Wingdings" pitchFamily="2" charset="2"/>
              <a:buChar char="§"/>
            </a:pPr>
            <a:endParaRPr lang="fr-FR" sz="1000" b="1" dirty="0" smtClean="0"/>
          </a:p>
          <a:p>
            <a:pPr defTabSz="987425">
              <a:buClr>
                <a:srgbClr val="C00000"/>
              </a:buClr>
              <a:buFont typeface="Wingdings" pitchFamily="2" charset="2"/>
              <a:buChar char="§"/>
            </a:pPr>
            <a:r>
              <a:rPr lang="fr-FR" sz="1000" b="1" dirty="0" smtClean="0"/>
              <a:t>  Accompagnement,  coordination, gouvernance,  suivi </a:t>
            </a:r>
          </a:p>
          <a:p>
            <a:pPr defTabSz="987425">
              <a:buFont typeface="Wingdings" pitchFamily="2" charset="2"/>
              <a:buChar char="§"/>
            </a:pPr>
            <a:endParaRPr lang="fr-FR" sz="1000" b="1" dirty="0" smtClean="0"/>
          </a:p>
        </p:txBody>
      </p:sp>
      <p:sp>
        <p:nvSpPr>
          <p:cNvPr id="59" name="AutoShape 14"/>
          <p:cNvSpPr>
            <a:spLocks noChangeArrowheads="1"/>
          </p:cNvSpPr>
          <p:nvPr/>
        </p:nvSpPr>
        <p:spPr bwMode="auto">
          <a:xfrm rot="5400000">
            <a:off x="5564190" y="2095496"/>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60" name="ZoneTexte 15"/>
          <p:cNvSpPr txBox="1">
            <a:spLocks noChangeArrowheads="1"/>
          </p:cNvSpPr>
          <p:nvPr/>
        </p:nvSpPr>
        <p:spPr bwMode="auto">
          <a:xfrm>
            <a:off x="4714876" y="3071810"/>
            <a:ext cx="2160810" cy="3500462"/>
          </a:xfrm>
          <a:prstGeom prst="rect">
            <a:avLst/>
          </a:prstGeom>
          <a:solidFill>
            <a:schemeClr val="tx2">
              <a:lumMod val="20000"/>
              <a:lumOff val="80000"/>
            </a:schemeClr>
          </a:solidFill>
          <a:ln w="9525">
            <a:noFill/>
            <a:miter lim="800000"/>
            <a:headEnd/>
            <a:tailEnd/>
          </a:ln>
        </p:spPr>
        <p:txBody>
          <a:bodyPr lIns="98746" tIns="49373" rIns="98746" bIns="49373" anchor="ctr"/>
          <a:lstStyle/>
          <a:p>
            <a:endParaRPr lang="fr-FR" sz="1200" b="1" dirty="0" smtClean="0"/>
          </a:p>
          <a:p>
            <a:r>
              <a:rPr lang="fr-FR" sz="1200" b="1" dirty="0" smtClean="0"/>
              <a:t>Achats groupés d’emballages, étiquettes et accessoires de valorisation aussi bien pour les coopératives affiliées que pour celles agissant pour leur compte</a:t>
            </a:r>
          </a:p>
          <a:p>
            <a:pPr lvl="1">
              <a:buFontTx/>
              <a:buChar char="-"/>
            </a:pPr>
            <a:endParaRPr lang="fr-FR" sz="1200" b="1" dirty="0" smtClean="0"/>
          </a:p>
        </p:txBody>
      </p:sp>
      <p:pic>
        <p:nvPicPr>
          <p:cNvPr id="64" name="Image 63" descr="pl405144-personalized_essence_oil_cosmetic_packaging_glass_bottles_and_jars.jpg"/>
          <p:cNvPicPr>
            <a:picLocks noChangeAspect="1"/>
          </p:cNvPicPr>
          <p:nvPr/>
        </p:nvPicPr>
        <p:blipFill>
          <a:blip r:embed="rId13" cstate="print"/>
          <a:stretch>
            <a:fillRect/>
          </a:stretch>
        </p:blipFill>
        <p:spPr>
          <a:xfrm>
            <a:off x="4643438" y="1625214"/>
            <a:ext cx="1143008" cy="946530"/>
          </a:xfrm>
          <a:prstGeom prst="rect">
            <a:avLst/>
          </a:prstGeom>
        </p:spPr>
      </p:pic>
      <p:pic>
        <p:nvPicPr>
          <p:cNvPr id="65" name="Image 64" descr="bouteilles-traiteur-106747.jpg"/>
          <p:cNvPicPr>
            <a:picLocks noChangeAspect="1"/>
          </p:cNvPicPr>
          <p:nvPr/>
        </p:nvPicPr>
        <p:blipFill>
          <a:blip r:embed="rId14" cstate="print"/>
          <a:stretch>
            <a:fillRect/>
          </a:stretch>
        </p:blipFill>
        <p:spPr>
          <a:xfrm>
            <a:off x="5715008" y="1587488"/>
            <a:ext cx="1071570" cy="1071570"/>
          </a:xfrm>
          <a:prstGeom prst="rect">
            <a:avLst/>
          </a:prstGeom>
        </p:spPr>
      </p:pic>
      <p:sp>
        <p:nvSpPr>
          <p:cNvPr id="70" name="AutoShape 14"/>
          <p:cNvSpPr>
            <a:spLocks noChangeArrowheads="1"/>
          </p:cNvSpPr>
          <p:nvPr/>
        </p:nvSpPr>
        <p:spPr bwMode="auto">
          <a:xfrm rot="5400000">
            <a:off x="1110311" y="2157080"/>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39" name="ZoneTexte 15"/>
          <p:cNvSpPr txBox="1">
            <a:spLocks noChangeArrowheads="1"/>
          </p:cNvSpPr>
          <p:nvPr/>
        </p:nvSpPr>
        <p:spPr bwMode="auto">
          <a:xfrm>
            <a:off x="6929454" y="3071810"/>
            <a:ext cx="2214546" cy="3500462"/>
          </a:xfrm>
          <a:prstGeom prst="rect">
            <a:avLst/>
          </a:prstGeom>
          <a:solidFill>
            <a:schemeClr val="tx2">
              <a:lumMod val="20000"/>
              <a:lumOff val="80000"/>
            </a:schemeClr>
          </a:solidFill>
          <a:ln w="9525">
            <a:noFill/>
            <a:miter lim="800000"/>
            <a:headEnd/>
            <a:tailEnd/>
          </a:ln>
        </p:spPr>
        <p:txBody>
          <a:bodyPr lIns="98746" tIns="49373" rIns="98746" bIns="49373" anchor="ctr"/>
          <a:lstStyle/>
          <a:p>
            <a:endParaRPr lang="fr-FR" sz="1200" b="1" dirty="0" smtClean="0"/>
          </a:p>
          <a:p>
            <a:pPr marL="0" lvl="1">
              <a:buClr>
                <a:srgbClr val="C00000"/>
              </a:buClr>
            </a:pPr>
            <a:r>
              <a:rPr lang="fr-FR" sz="1200" b="1" dirty="0" smtClean="0"/>
              <a:t>Mobilisation des moyens logistiques de Maroc </a:t>
            </a:r>
            <a:r>
              <a:rPr lang="fr-FR" sz="1200" b="1" dirty="0" err="1" smtClean="0"/>
              <a:t>Taswiq</a:t>
            </a:r>
            <a:r>
              <a:rPr lang="fr-FR" sz="1200" b="1" dirty="0" smtClean="0"/>
              <a:t> pour collecter les produits des coopératives</a:t>
            </a:r>
          </a:p>
        </p:txBody>
      </p:sp>
      <p:pic>
        <p:nvPicPr>
          <p:cNvPr id="41" name="Image 40" descr="camion.jpg"/>
          <p:cNvPicPr>
            <a:picLocks noChangeAspect="1"/>
          </p:cNvPicPr>
          <p:nvPr/>
        </p:nvPicPr>
        <p:blipFill>
          <a:blip r:embed="rId15" cstate="print"/>
          <a:stretch>
            <a:fillRect/>
          </a:stretch>
        </p:blipFill>
        <p:spPr>
          <a:xfrm>
            <a:off x="7072330" y="1373174"/>
            <a:ext cx="1643074" cy="1467813"/>
          </a:xfrm>
          <a:prstGeom prst="rect">
            <a:avLst/>
          </a:prstGeom>
        </p:spPr>
      </p:pic>
      <p:sp>
        <p:nvSpPr>
          <p:cNvPr id="42" name="AutoShape 14"/>
          <p:cNvSpPr>
            <a:spLocks noChangeArrowheads="1"/>
          </p:cNvSpPr>
          <p:nvPr/>
        </p:nvSpPr>
        <p:spPr bwMode="auto">
          <a:xfrm rot="5400000">
            <a:off x="7881966" y="2095496"/>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43" name="Title 1"/>
          <p:cNvSpPr>
            <a:spLocks noGrp="1"/>
          </p:cNvSpPr>
          <p:nvPr>
            <p:ph type="title"/>
            <p:custDataLst>
              <p:tags r:id="rId1"/>
            </p:custDataLst>
          </p:nvPr>
        </p:nvSpPr>
        <p:spPr>
          <a:xfrm>
            <a:off x="357158" y="71414"/>
            <a:ext cx="8625682" cy="298327"/>
          </a:xfrm>
        </p:spPr>
        <p:txBody>
          <a:bodyPr>
            <a:noAutofit/>
          </a:bodyPr>
          <a:lstStyle/>
          <a:p>
            <a:r>
              <a:rPr lang="fr-FR" sz="2400" b="1" dirty="0" smtClean="0">
                <a:solidFill>
                  <a:srgbClr val="C00000"/>
                </a:solidFill>
              </a:rPr>
              <a:t>MISSIONS EN AMONT</a:t>
            </a:r>
          </a:p>
        </p:txBody>
      </p:sp>
      <p:sp>
        <p:nvSpPr>
          <p:cNvPr id="44" name="Freeform 10"/>
          <p:cNvSpPr>
            <a:spLocks/>
          </p:cNvSpPr>
          <p:nvPr>
            <p:custDataLst>
              <p:tags r:id="rId2"/>
            </p:custDataLst>
          </p:nvPr>
        </p:nvSpPr>
        <p:spPr bwMode="gray">
          <a:xfrm>
            <a:off x="6004073" y="617858"/>
            <a:ext cx="278276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13526">
              <a:buSzPct val="120000"/>
            </a:pPr>
            <a:r>
              <a:rPr lang="fr-FR" sz="1400" b="1" dirty="0" smtClean="0">
                <a:solidFill>
                  <a:schemeClr val="bg1"/>
                </a:solidFill>
                <a:latin typeface="+mj-lt"/>
                <a:cs typeface="Arial" pitchFamily="34" charset="0"/>
              </a:rPr>
              <a:t>               Collecte</a:t>
            </a:r>
          </a:p>
        </p:txBody>
      </p:sp>
      <p:sp>
        <p:nvSpPr>
          <p:cNvPr id="45" name="Freeform 10"/>
          <p:cNvSpPr>
            <a:spLocks/>
          </p:cNvSpPr>
          <p:nvPr>
            <p:custDataLst>
              <p:tags r:id="rId3"/>
            </p:custDataLst>
          </p:nvPr>
        </p:nvSpPr>
        <p:spPr bwMode="gray">
          <a:xfrm>
            <a:off x="4141516" y="617858"/>
            <a:ext cx="2663582"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13526">
              <a:buSzPct val="120000"/>
            </a:pPr>
            <a:r>
              <a:rPr lang="fr-FR" sz="1400" b="1" dirty="0" smtClean="0">
                <a:solidFill>
                  <a:schemeClr val="bg1"/>
                </a:solidFill>
                <a:latin typeface="+mj-lt"/>
                <a:cs typeface="Arial" pitchFamily="34" charset="0"/>
              </a:rPr>
              <a:t>             Mutualisation</a:t>
            </a:r>
          </a:p>
        </p:txBody>
      </p:sp>
      <p:sp>
        <p:nvSpPr>
          <p:cNvPr id="48" name="Freeform 10"/>
          <p:cNvSpPr>
            <a:spLocks/>
          </p:cNvSpPr>
          <p:nvPr>
            <p:custDataLst>
              <p:tags r:id="rId4"/>
            </p:custDataLst>
          </p:nvPr>
        </p:nvSpPr>
        <p:spPr bwMode="gray">
          <a:xfrm>
            <a:off x="2130914" y="617858"/>
            <a:ext cx="2798275"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13526">
              <a:buSzPct val="120000"/>
            </a:pPr>
            <a:r>
              <a:rPr lang="fr-FR" sz="1400" b="1" dirty="0" smtClean="0">
                <a:solidFill>
                  <a:schemeClr val="bg1"/>
                </a:solidFill>
                <a:latin typeface="+mj-lt"/>
                <a:cs typeface="Arial" pitchFamily="34" charset="0"/>
              </a:rPr>
              <a:t>         Certification</a:t>
            </a:r>
          </a:p>
        </p:txBody>
      </p:sp>
      <p:sp>
        <p:nvSpPr>
          <p:cNvPr id="50" name="Freeform 10"/>
          <p:cNvSpPr>
            <a:spLocks/>
          </p:cNvSpPr>
          <p:nvPr>
            <p:custDataLst>
              <p:tags r:id="rId5"/>
            </p:custDataLst>
          </p:nvPr>
        </p:nvSpPr>
        <p:spPr bwMode="gray">
          <a:xfrm>
            <a:off x="285720" y="617858"/>
            <a:ext cx="2500330"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defTabSz="913526">
              <a:buSzPct val="120000"/>
            </a:pPr>
            <a:r>
              <a:rPr lang="fr-FR" sz="1400" b="1" dirty="0" smtClean="0">
                <a:solidFill>
                  <a:schemeClr val="bg1"/>
                </a:solidFill>
                <a:latin typeface="+mj-lt"/>
                <a:cs typeface="Arial" pitchFamily="34" charset="0"/>
              </a:rPr>
              <a:t>Agrégation</a:t>
            </a:r>
            <a:endParaRPr lang="fr-FR" sz="1400" b="1" dirty="0">
              <a:solidFill>
                <a:schemeClr val="bg1"/>
              </a:solidFill>
              <a:latin typeface="+mj-lt"/>
              <a:cs typeface="Arial" pitchFamily="34" charset="0"/>
            </a:endParaRPr>
          </a:p>
        </p:txBody>
      </p:sp>
      <p:sp>
        <p:nvSpPr>
          <p:cNvPr id="57" name="Freeform 21"/>
          <p:cNvSpPr/>
          <p:nvPr>
            <p:custDataLst>
              <p:tags r:id="rId6"/>
            </p:custDataLst>
          </p:nvPr>
        </p:nvSpPr>
        <p:spPr>
          <a:xfrm>
            <a:off x="3199062" y="1428234"/>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336699"/>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cxnSp>
        <p:nvCxnSpPr>
          <p:cNvPr id="33" name="Connecteur droit 32"/>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ZoneTexte 15"/>
          <p:cNvSpPr txBox="1">
            <a:spLocks noChangeArrowheads="1"/>
          </p:cNvSpPr>
          <p:nvPr/>
        </p:nvSpPr>
        <p:spPr bwMode="auto">
          <a:xfrm>
            <a:off x="71406" y="3071810"/>
            <a:ext cx="2357454" cy="3500462"/>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defTabSz="987425"/>
            <a:r>
              <a:rPr lang="fr-FR" sz="1200" b="1" dirty="0" smtClean="0"/>
              <a:t>Regroupement de l’offre des coopératives  pour :</a:t>
            </a:r>
          </a:p>
          <a:p>
            <a:pPr algn="ctr" defTabSz="987425"/>
            <a:endParaRPr lang="fr-FR" sz="1200" b="1" dirty="0" smtClean="0"/>
          </a:p>
          <a:p>
            <a:pPr defTabSz="987425">
              <a:buClr>
                <a:srgbClr val="C00000"/>
              </a:buClr>
              <a:buFont typeface="Wingdings" pitchFamily="2" charset="2"/>
              <a:buChar char="§"/>
            </a:pPr>
            <a:r>
              <a:rPr lang="fr-FR" sz="1200" b="1" dirty="0" smtClean="0"/>
              <a:t> une commercialisation directe </a:t>
            </a:r>
          </a:p>
          <a:p>
            <a:pPr defTabSz="987425">
              <a:buClr>
                <a:srgbClr val="C00000"/>
              </a:buClr>
            </a:pPr>
            <a:r>
              <a:rPr lang="fr-FR" sz="1200" b="1" dirty="0" smtClean="0"/>
              <a:t>   par Maroc </a:t>
            </a:r>
            <a:r>
              <a:rPr lang="fr-FR" sz="1200" b="1" dirty="0" err="1" smtClean="0"/>
              <a:t>Taswiq</a:t>
            </a:r>
            <a:endParaRPr lang="fr-FR" sz="1200" b="1" dirty="0" smtClean="0"/>
          </a:p>
          <a:p>
            <a:pPr defTabSz="987425">
              <a:buClr>
                <a:srgbClr val="C00000"/>
              </a:buClr>
            </a:pPr>
            <a:endParaRPr lang="fr-FR" sz="1200" b="1" dirty="0" smtClean="0"/>
          </a:p>
          <a:p>
            <a:pPr defTabSz="987425">
              <a:buClr>
                <a:srgbClr val="C00000"/>
              </a:buClr>
              <a:buFont typeface="Wingdings" pitchFamily="2" charset="2"/>
              <a:buChar char="§"/>
            </a:pPr>
            <a:r>
              <a:rPr lang="fr-FR" sz="1200" b="1" dirty="0" smtClean="0"/>
              <a:t> une valorisation des produits </a:t>
            </a:r>
          </a:p>
          <a:p>
            <a:pPr defTabSz="987425">
              <a:buClr>
                <a:srgbClr val="C00000"/>
              </a:buClr>
            </a:pPr>
            <a:r>
              <a:rPr lang="fr-FR" sz="1200" b="1" dirty="0" smtClean="0"/>
              <a:t>   avant commercialisation par </a:t>
            </a:r>
          </a:p>
          <a:p>
            <a:pPr defTabSz="987425">
              <a:buClr>
                <a:srgbClr val="C00000"/>
              </a:buClr>
            </a:pPr>
            <a:r>
              <a:rPr lang="fr-FR" sz="1200" b="1" dirty="0" smtClean="0"/>
              <a:t>   Maroc </a:t>
            </a:r>
            <a:r>
              <a:rPr lang="fr-FR" sz="1200" b="1" dirty="0" err="1" smtClean="0"/>
              <a:t>Taswiq</a:t>
            </a:r>
            <a:endParaRPr lang="fr-FR" sz="1200" b="1" dirty="0" smtClean="0"/>
          </a:p>
          <a:p>
            <a:pPr defTabSz="987425">
              <a:buClr>
                <a:srgbClr val="C00000"/>
              </a:buClr>
            </a:pPr>
            <a:endParaRPr lang="fr-FR" sz="1200" b="1" dirty="0" smtClean="0"/>
          </a:p>
          <a:p>
            <a:pPr defTabSz="987425">
              <a:buClr>
                <a:srgbClr val="C00000"/>
              </a:buClr>
              <a:buFont typeface="Wingdings" pitchFamily="2" charset="2"/>
              <a:buChar char="§"/>
            </a:pPr>
            <a:r>
              <a:rPr lang="fr-FR" sz="1200" b="1" dirty="0" smtClean="0"/>
              <a:t> Approvisionnement des </a:t>
            </a:r>
          </a:p>
          <a:p>
            <a:pPr defTabSz="987425">
              <a:buClr>
                <a:srgbClr val="C00000"/>
              </a:buClr>
            </a:pPr>
            <a:r>
              <a:rPr lang="fr-FR" sz="1200" b="1" dirty="0" smtClean="0"/>
              <a:t>   industries  de transformation </a:t>
            </a:r>
          </a:p>
          <a:p>
            <a:pPr defTabSz="987425">
              <a:buClr>
                <a:srgbClr val="C00000"/>
              </a:buClr>
            </a:pPr>
            <a:r>
              <a:rPr lang="fr-FR" sz="1200" b="1" dirty="0" smtClean="0"/>
              <a:t>   végétale </a:t>
            </a:r>
            <a:endParaRPr lang="fr-FR" sz="1200" b="1" dirty="0"/>
          </a:p>
        </p:txBody>
      </p:sp>
      <p:pic>
        <p:nvPicPr>
          <p:cNvPr id="29" name="Image 28" descr="cooperation.jpg"/>
          <p:cNvPicPr>
            <a:picLocks noChangeAspect="1"/>
          </p:cNvPicPr>
          <p:nvPr/>
        </p:nvPicPr>
        <p:blipFill>
          <a:blip r:embed="rId16"/>
          <a:stretch>
            <a:fillRect/>
          </a:stretch>
        </p:blipFill>
        <p:spPr>
          <a:xfrm>
            <a:off x="357158" y="1643050"/>
            <a:ext cx="1785950" cy="8220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14"/>
          <p:cNvSpPr>
            <a:spLocks noChangeArrowheads="1"/>
          </p:cNvSpPr>
          <p:nvPr/>
        </p:nvSpPr>
        <p:spPr bwMode="auto">
          <a:xfrm rot="5400000">
            <a:off x="3263048" y="2023137"/>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58" name="ZoneTexte 15"/>
          <p:cNvSpPr txBox="1">
            <a:spLocks noChangeArrowheads="1"/>
          </p:cNvSpPr>
          <p:nvPr/>
        </p:nvSpPr>
        <p:spPr bwMode="auto">
          <a:xfrm>
            <a:off x="2287124" y="2857496"/>
            <a:ext cx="2142000" cy="2714644"/>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Clr>
                <a:srgbClr val="C00000"/>
              </a:buClr>
              <a:buFont typeface="Wingdings" pitchFamily="2" charset="2"/>
              <a:buChar char="§"/>
            </a:pPr>
            <a:r>
              <a:rPr lang="fr-FR" sz="1200" b="1" dirty="0" smtClean="0"/>
              <a:t> Chaine de Magasins  exclusivement dédiés aux produits des coopératives               et des TPE, en gestion directe par Maroc </a:t>
            </a:r>
            <a:r>
              <a:rPr lang="fr-FR" sz="1200" b="1" dirty="0" err="1" smtClean="0"/>
              <a:t>Taswiq</a:t>
            </a:r>
            <a:r>
              <a:rPr lang="fr-FR" sz="1200" b="1" dirty="0" smtClean="0"/>
              <a:t> et en partenariat avec des franchisés</a:t>
            </a:r>
          </a:p>
          <a:p>
            <a:pPr algn="ctr"/>
            <a:endParaRPr lang="fr-FR" sz="1200" b="1" dirty="0" smtClean="0"/>
          </a:p>
          <a:p>
            <a:pPr algn="ctr">
              <a:buClr>
                <a:srgbClr val="C00000"/>
              </a:buClr>
              <a:buFont typeface="Wingdings" pitchFamily="2" charset="2"/>
              <a:buChar char="§"/>
            </a:pPr>
            <a:r>
              <a:rPr lang="fr-FR" sz="1200" b="1" dirty="0" smtClean="0"/>
              <a:t> Création d’une marque commerciale fédérant l’offre</a:t>
            </a:r>
          </a:p>
          <a:p>
            <a:pPr algn="ctr">
              <a:buFontTx/>
              <a:buChar char="-"/>
            </a:pPr>
            <a:endParaRPr lang="fr-FR" sz="1200" b="1" dirty="0" smtClean="0">
              <a:solidFill>
                <a:srgbClr val="006600"/>
              </a:solidFill>
            </a:endParaRPr>
          </a:p>
        </p:txBody>
      </p:sp>
      <p:sp>
        <p:nvSpPr>
          <p:cNvPr id="59" name="AutoShape 14"/>
          <p:cNvSpPr>
            <a:spLocks noChangeArrowheads="1"/>
          </p:cNvSpPr>
          <p:nvPr/>
        </p:nvSpPr>
        <p:spPr bwMode="auto">
          <a:xfrm rot="5400000">
            <a:off x="5564190" y="1936764"/>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60" name="ZoneTexte 15"/>
          <p:cNvSpPr txBox="1">
            <a:spLocks noChangeArrowheads="1"/>
          </p:cNvSpPr>
          <p:nvPr/>
        </p:nvSpPr>
        <p:spPr bwMode="auto">
          <a:xfrm>
            <a:off x="4500562" y="2857496"/>
            <a:ext cx="2303686" cy="2714644"/>
          </a:xfrm>
          <a:prstGeom prst="rect">
            <a:avLst/>
          </a:prstGeom>
          <a:solidFill>
            <a:schemeClr val="tx2">
              <a:lumMod val="20000"/>
              <a:lumOff val="80000"/>
            </a:schemeClr>
          </a:solidFill>
          <a:ln w="9525">
            <a:noFill/>
            <a:miter lim="800000"/>
            <a:headEnd/>
            <a:tailEnd/>
          </a:ln>
        </p:spPr>
        <p:txBody>
          <a:bodyPr lIns="98746" tIns="49373" rIns="98746" bIns="49373" anchor="ctr"/>
          <a:lstStyle/>
          <a:p>
            <a:endParaRPr lang="fr-FR" sz="1200" b="1" dirty="0" smtClean="0"/>
          </a:p>
          <a:p>
            <a:pPr algn="ctr"/>
            <a:r>
              <a:rPr lang="fr-FR" sz="1200" b="1" dirty="0" smtClean="0"/>
              <a:t>Sites e-commerce exclusivement dédiés aux produits de l’économie solidaire </a:t>
            </a:r>
          </a:p>
          <a:p>
            <a:pPr lvl="1">
              <a:buFontTx/>
              <a:buChar char="-"/>
            </a:pPr>
            <a:endParaRPr lang="fr-FR" sz="1200" b="1" dirty="0" smtClean="0"/>
          </a:p>
        </p:txBody>
      </p:sp>
      <p:sp>
        <p:nvSpPr>
          <p:cNvPr id="70" name="AutoShape 14"/>
          <p:cNvSpPr>
            <a:spLocks noChangeArrowheads="1"/>
          </p:cNvSpPr>
          <p:nvPr/>
        </p:nvSpPr>
        <p:spPr bwMode="auto">
          <a:xfrm rot="5400000">
            <a:off x="1038873" y="2023157"/>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71" name="ZoneTexte 15"/>
          <p:cNvSpPr txBox="1">
            <a:spLocks noChangeArrowheads="1"/>
          </p:cNvSpPr>
          <p:nvPr/>
        </p:nvSpPr>
        <p:spPr bwMode="auto">
          <a:xfrm>
            <a:off x="19348" y="2857521"/>
            <a:ext cx="2195198" cy="2714619"/>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Une capacité frigorifique de 45.000 tonnes au cœur des grands marchés nationaux servant de plateformes de stockage, de régulation de l’offre et de commercialisation</a:t>
            </a:r>
          </a:p>
          <a:p>
            <a:pPr algn="ctr" defTabSz="987425">
              <a:buFontTx/>
              <a:buChar char="-"/>
            </a:pPr>
            <a:endParaRPr lang="fr-FR" sz="1200" b="1" dirty="0"/>
          </a:p>
        </p:txBody>
      </p:sp>
      <p:sp>
        <p:nvSpPr>
          <p:cNvPr id="39" name="ZoneTexte 15"/>
          <p:cNvSpPr txBox="1">
            <a:spLocks noChangeArrowheads="1"/>
          </p:cNvSpPr>
          <p:nvPr/>
        </p:nvSpPr>
        <p:spPr bwMode="auto">
          <a:xfrm>
            <a:off x="6858016" y="2857496"/>
            <a:ext cx="2285984" cy="2714644"/>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Clr>
                <a:srgbClr val="C00000"/>
              </a:buClr>
              <a:buFont typeface="Wingdings" pitchFamily="2" charset="2"/>
              <a:buChar char="§"/>
            </a:pPr>
            <a:r>
              <a:rPr lang="fr-FR" sz="1200" b="1" dirty="0" smtClean="0"/>
              <a:t> logistique internationale aussi bien pour les coopératives affiliées que pour celles agissant pour leur compte</a:t>
            </a:r>
          </a:p>
          <a:p>
            <a:pPr algn="ctr">
              <a:buClr>
                <a:srgbClr val="C00000"/>
              </a:buClr>
              <a:buFont typeface="Wingdings" pitchFamily="2" charset="2"/>
              <a:buChar char="§"/>
            </a:pPr>
            <a:endParaRPr lang="fr-FR" sz="1200" b="1" dirty="0" smtClean="0"/>
          </a:p>
          <a:p>
            <a:pPr algn="ctr">
              <a:buClr>
                <a:srgbClr val="C00000"/>
              </a:buClr>
              <a:buFont typeface="Wingdings" pitchFamily="2" charset="2"/>
              <a:buChar char="§"/>
            </a:pPr>
            <a:r>
              <a:rPr lang="fr-FR" sz="1200" b="1" dirty="0" smtClean="0"/>
              <a:t> Exportations directes</a:t>
            </a:r>
          </a:p>
          <a:p>
            <a:pPr algn="ctr">
              <a:buFontTx/>
              <a:buChar char="-"/>
            </a:pPr>
            <a:endParaRPr lang="fr-FR" sz="1200" b="1" dirty="0" smtClean="0"/>
          </a:p>
          <a:p>
            <a:pPr algn="ctr">
              <a:buClr>
                <a:srgbClr val="C00000"/>
              </a:buClr>
              <a:buFont typeface="Wingdings" pitchFamily="2" charset="2"/>
              <a:buChar char="§"/>
            </a:pPr>
            <a:r>
              <a:rPr lang="fr-FR" sz="1200" b="1" dirty="0" smtClean="0"/>
              <a:t> Franchises internationales</a:t>
            </a:r>
          </a:p>
          <a:p>
            <a:pPr marL="0" lvl="2">
              <a:buFontTx/>
              <a:buChar char="-"/>
            </a:pPr>
            <a:endParaRPr lang="fr-FR" sz="1200" b="1" dirty="0" smtClean="0"/>
          </a:p>
          <a:p>
            <a:pPr algn="ctr">
              <a:buFontTx/>
              <a:buChar char="-"/>
            </a:pPr>
            <a:endParaRPr lang="fr-FR" sz="1200" b="1" dirty="0" smtClean="0"/>
          </a:p>
        </p:txBody>
      </p:sp>
      <p:sp>
        <p:nvSpPr>
          <p:cNvPr id="42" name="AutoShape 14"/>
          <p:cNvSpPr>
            <a:spLocks noChangeArrowheads="1"/>
          </p:cNvSpPr>
          <p:nvPr/>
        </p:nvSpPr>
        <p:spPr bwMode="auto">
          <a:xfrm rot="5400000">
            <a:off x="7881966" y="1936764"/>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43" name="Title 1"/>
          <p:cNvSpPr>
            <a:spLocks noGrp="1"/>
          </p:cNvSpPr>
          <p:nvPr>
            <p:ph type="title"/>
            <p:custDataLst>
              <p:tags r:id="rId1"/>
            </p:custDataLst>
          </p:nvPr>
        </p:nvSpPr>
        <p:spPr>
          <a:xfrm>
            <a:off x="357158" y="71414"/>
            <a:ext cx="8625682" cy="298327"/>
          </a:xfrm>
        </p:spPr>
        <p:txBody>
          <a:bodyPr>
            <a:noAutofit/>
          </a:bodyPr>
          <a:lstStyle/>
          <a:p>
            <a:r>
              <a:rPr lang="fr-FR" sz="2400" b="1" dirty="0" smtClean="0">
                <a:solidFill>
                  <a:srgbClr val="C00000"/>
                </a:solidFill>
              </a:rPr>
              <a:t>MISSIONS EN AVAL</a:t>
            </a:r>
          </a:p>
        </p:txBody>
      </p:sp>
      <p:sp>
        <p:nvSpPr>
          <p:cNvPr id="44" name="Freeform 10"/>
          <p:cNvSpPr>
            <a:spLocks/>
          </p:cNvSpPr>
          <p:nvPr>
            <p:custDataLst>
              <p:tags r:id="rId2"/>
            </p:custDataLst>
          </p:nvPr>
        </p:nvSpPr>
        <p:spPr bwMode="gray">
          <a:xfrm>
            <a:off x="6289826" y="617858"/>
            <a:ext cx="278276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defTabSz="913526">
              <a:buSzPct val="120000"/>
            </a:pPr>
            <a:r>
              <a:rPr lang="fr-FR" sz="1400" b="1" dirty="0" smtClean="0">
                <a:solidFill>
                  <a:schemeClr val="bg1"/>
                </a:solidFill>
                <a:latin typeface="+mj-lt"/>
                <a:cs typeface="Arial" pitchFamily="34" charset="0"/>
              </a:rPr>
              <a:t>                           Exportations</a:t>
            </a:r>
          </a:p>
        </p:txBody>
      </p:sp>
      <p:sp>
        <p:nvSpPr>
          <p:cNvPr id="45" name="Freeform 10"/>
          <p:cNvSpPr>
            <a:spLocks/>
          </p:cNvSpPr>
          <p:nvPr>
            <p:custDataLst>
              <p:tags r:id="rId3"/>
            </p:custDataLst>
          </p:nvPr>
        </p:nvSpPr>
        <p:spPr bwMode="gray">
          <a:xfrm>
            <a:off x="4141516" y="617858"/>
            <a:ext cx="314512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13526">
              <a:buSzPct val="120000"/>
            </a:pPr>
            <a:r>
              <a:rPr lang="fr-FR" sz="1300" b="1" dirty="0" smtClean="0">
                <a:solidFill>
                  <a:schemeClr val="bg1"/>
                </a:solidFill>
                <a:latin typeface="+mj-lt"/>
                <a:cs typeface="Arial" pitchFamily="34" charset="0"/>
              </a:rPr>
              <a:t>P          Plateformes e-commerce</a:t>
            </a:r>
          </a:p>
        </p:txBody>
      </p:sp>
      <p:sp>
        <p:nvSpPr>
          <p:cNvPr id="48" name="Freeform 10"/>
          <p:cNvSpPr>
            <a:spLocks/>
          </p:cNvSpPr>
          <p:nvPr>
            <p:custDataLst>
              <p:tags r:id="rId4"/>
            </p:custDataLst>
          </p:nvPr>
        </p:nvSpPr>
        <p:spPr bwMode="gray">
          <a:xfrm>
            <a:off x="2130914" y="617858"/>
            <a:ext cx="2798275"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13526">
              <a:buSzPct val="120000"/>
            </a:pPr>
            <a:r>
              <a:rPr lang="fr-FR" sz="1400" b="1" dirty="0" smtClean="0">
                <a:solidFill>
                  <a:schemeClr val="bg1"/>
                </a:solidFill>
                <a:latin typeface="+mj-lt"/>
                <a:cs typeface="Arial" pitchFamily="34" charset="0"/>
              </a:rPr>
              <a:t>      Enseigne spécialisée</a:t>
            </a:r>
          </a:p>
        </p:txBody>
      </p:sp>
      <p:sp>
        <p:nvSpPr>
          <p:cNvPr id="50" name="Freeform 10"/>
          <p:cNvSpPr>
            <a:spLocks/>
          </p:cNvSpPr>
          <p:nvPr>
            <p:custDataLst>
              <p:tags r:id="rId5"/>
            </p:custDataLst>
          </p:nvPr>
        </p:nvSpPr>
        <p:spPr bwMode="gray">
          <a:xfrm>
            <a:off x="285720" y="617858"/>
            <a:ext cx="2500330"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defTabSz="913526">
              <a:buSzPct val="120000"/>
            </a:pPr>
            <a:r>
              <a:rPr lang="fr-FR" sz="1400" b="1" dirty="0" smtClean="0">
                <a:solidFill>
                  <a:schemeClr val="bg1"/>
                </a:solidFill>
                <a:latin typeface="+mj-lt"/>
                <a:cs typeface="Arial" pitchFamily="34" charset="0"/>
              </a:rPr>
              <a:t>Entreposage frigorifique</a:t>
            </a:r>
            <a:endParaRPr lang="fr-FR" sz="1400" b="1" dirty="0">
              <a:solidFill>
                <a:schemeClr val="bg1"/>
              </a:solidFill>
              <a:latin typeface="+mj-lt"/>
              <a:cs typeface="Arial" pitchFamily="34" charset="0"/>
            </a:endParaRPr>
          </a:p>
        </p:txBody>
      </p:sp>
      <p:sp>
        <p:nvSpPr>
          <p:cNvPr id="57" name="Freeform 21"/>
          <p:cNvSpPr/>
          <p:nvPr>
            <p:custDataLst>
              <p:tags r:id="rId6"/>
            </p:custDataLst>
          </p:nvPr>
        </p:nvSpPr>
        <p:spPr>
          <a:xfrm>
            <a:off x="3199062" y="1428234"/>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336699"/>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pic>
        <p:nvPicPr>
          <p:cNvPr id="33" name="Image 32" descr="LOGO MAGASIN.JPG"/>
          <p:cNvPicPr>
            <a:picLocks noChangeAspect="1"/>
          </p:cNvPicPr>
          <p:nvPr/>
        </p:nvPicPr>
        <p:blipFill>
          <a:blip r:embed="rId10" cstate="print"/>
          <a:stretch>
            <a:fillRect/>
          </a:stretch>
        </p:blipFill>
        <p:spPr>
          <a:xfrm>
            <a:off x="2571736" y="1643051"/>
            <a:ext cx="2143140" cy="500065"/>
          </a:xfrm>
          <a:prstGeom prst="rect">
            <a:avLst/>
          </a:prstGeom>
        </p:spPr>
      </p:pic>
      <p:pic>
        <p:nvPicPr>
          <p:cNvPr id="34" name="Image 33" descr="EXPORTATION.jpg"/>
          <p:cNvPicPr>
            <a:picLocks noChangeAspect="1"/>
          </p:cNvPicPr>
          <p:nvPr/>
        </p:nvPicPr>
        <p:blipFill>
          <a:blip r:embed="rId11" cstate="print"/>
          <a:stretch>
            <a:fillRect/>
          </a:stretch>
        </p:blipFill>
        <p:spPr>
          <a:xfrm>
            <a:off x="8062870" y="1571612"/>
            <a:ext cx="1081130" cy="571504"/>
          </a:xfrm>
          <a:prstGeom prst="rect">
            <a:avLst/>
          </a:prstGeom>
        </p:spPr>
      </p:pic>
      <p:pic>
        <p:nvPicPr>
          <p:cNvPr id="36" name="Image 35" descr="commerce.jpg"/>
          <p:cNvPicPr>
            <a:picLocks noChangeAspect="1"/>
          </p:cNvPicPr>
          <p:nvPr/>
        </p:nvPicPr>
        <p:blipFill>
          <a:blip r:embed="rId12" cstate="print"/>
          <a:stretch>
            <a:fillRect/>
          </a:stretch>
        </p:blipFill>
        <p:spPr>
          <a:xfrm>
            <a:off x="4909810" y="1579022"/>
            <a:ext cx="1345381" cy="706970"/>
          </a:xfrm>
          <a:prstGeom prst="rect">
            <a:avLst/>
          </a:prstGeom>
        </p:spPr>
      </p:pic>
      <p:pic>
        <p:nvPicPr>
          <p:cNvPr id="37" name="Image 36" descr="avion.jpeg"/>
          <p:cNvPicPr>
            <a:picLocks noChangeAspect="1"/>
          </p:cNvPicPr>
          <p:nvPr/>
        </p:nvPicPr>
        <p:blipFill>
          <a:blip r:embed="rId13"/>
          <a:stretch>
            <a:fillRect/>
          </a:stretch>
        </p:blipFill>
        <p:spPr>
          <a:xfrm>
            <a:off x="6858016" y="1571612"/>
            <a:ext cx="1143008" cy="571504"/>
          </a:xfrm>
          <a:prstGeom prst="rect">
            <a:avLst/>
          </a:prstGeom>
        </p:spPr>
      </p:pic>
      <p:sp>
        <p:nvSpPr>
          <p:cNvPr id="61" name="Double flèche horizontale 60"/>
          <p:cNvSpPr/>
          <p:nvPr/>
        </p:nvSpPr>
        <p:spPr>
          <a:xfrm>
            <a:off x="5929322" y="5143512"/>
            <a:ext cx="1857388" cy="285752"/>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5786446" y="4857760"/>
            <a:ext cx="2928958" cy="369332"/>
          </a:xfrm>
          <a:prstGeom prst="rect">
            <a:avLst/>
          </a:prstGeom>
          <a:noFill/>
        </p:spPr>
        <p:txBody>
          <a:bodyPr wrap="square" rtlCol="0">
            <a:spAutoFit/>
          </a:bodyPr>
          <a:lstStyle/>
          <a:p>
            <a:r>
              <a:rPr lang="fr-FR" b="1" dirty="0" smtClean="0">
                <a:solidFill>
                  <a:schemeClr val="tx2">
                    <a:lumMod val="75000"/>
                  </a:schemeClr>
                </a:solidFill>
              </a:rPr>
              <a:t>Assurance à l’export</a:t>
            </a:r>
            <a:endParaRPr lang="fr-FR" b="1" dirty="0">
              <a:solidFill>
                <a:schemeClr val="tx2">
                  <a:lumMod val="75000"/>
                </a:schemeClr>
              </a:solidFill>
            </a:endParaRPr>
          </a:p>
        </p:txBody>
      </p:sp>
      <p:sp>
        <p:nvSpPr>
          <p:cNvPr id="63" name="Rectangle à coins arrondis 62"/>
          <p:cNvSpPr/>
          <p:nvPr/>
        </p:nvSpPr>
        <p:spPr>
          <a:xfrm>
            <a:off x="1428728" y="5814066"/>
            <a:ext cx="6286544" cy="829644"/>
          </a:xfrm>
          <a:prstGeom prst="round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a:endParaRPr lang="fr-FR" dirty="0" err="1" smtClean="0">
              <a:solidFill>
                <a:schemeClr val="tx1"/>
              </a:solidFill>
            </a:endParaRPr>
          </a:p>
        </p:txBody>
      </p:sp>
      <p:sp>
        <p:nvSpPr>
          <p:cNvPr id="66" name="Rectangle 12"/>
          <p:cNvSpPr>
            <a:spLocks noChangeArrowheads="1"/>
          </p:cNvSpPr>
          <p:nvPr>
            <p:custDataLst>
              <p:tags r:id="rId7"/>
            </p:custDataLst>
          </p:nvPr>
        </p:nvSpPr>
        <p:spPr bwMode="gray">
          <a:xfrm>
            <a:off x="1214415" y="5926197"/>
            <a:ext cx="6715171" cy="574637"/>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a:r>
              <a:rPr lang="fr-FR" b="1" dirty="0" smtClean="0">
                <a:solidFill>
                  <a:schemeClr val="folHlink"/>
                </a:solidFill>
                <a:latin typeface="+mj-lt"/>
              </a:rPr>
              <a:t>Prix équitable pour les Coopératives, juste pour les consommateurs               </a:t>
            </a:r>
          </a:p>
          <a:p>
            <a:pPr algn="ctr"/>
            <a:r>
              <a:rPr lang="fr-FR" b="1" dirty="0" smtClean="0">
                <a:solidFill>
                  <a:schemeClr val="folHlink"/>
                </a:solidFill>
                <a:latin typeface="+mj-lt"/>
              </a:rPr>
              <a:t>et élimination des intermédiations négatives</a:t>
            </a:r>
          </a:p>
        </p:txBody>
      </p:sp>
      <p:pic>
        <p:nvPicPr>
          <p:cNvPr id="25" name="Image 24" descr="frigo2.JPG"/>
          <p:cNvPicPr>
            <a:picLocks noChangeAspect="1"/>
          </p:cNvPicPr>
          <p:nvPr/>
        </p:nvPicPr>
        <p:blipFill>
          <a:blip r:embed="rId14"/>
          <a:stretch>
            <a:fillRect/>
          </a:stretch>
        </p:blipFill>
        <p:spPr>
          <a:xfrm>
            <a:off x="428596" y="1571612"/>
            <a:ext cx="1857388" cy="714380"/>
          </a:xfrm>
          <a:prstGeom prst="rect">
            <a:avLst/>
          </a:prstGeom>
        </p:spPr>
      </p:pic>
      <p:cxnSp>
        <p:nvCxnSpPr>
          <p:cNvPr id="26" name="Connecteur droit 25"/>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14"/>
          <p:cNvSpPr>
            <a:spLocks noChangeArrowheads="1"/>
          </p:cNvSpPr>
          <p:nvPr/>
        </p:nvSpPr>
        <p:spPr bwMode="auto">
          <a:xfrm rot="5400000">
            <a:off x="4039268" y="1237319"/>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58" name="ZoneTexte 15"/>
          <p:cNvSpPr txBox="1">
            <a:spLocks noChangeArrowheads="1"/>
          </p:cNvSpPr>
          <p:nvPr/>
        </p:nvSpPr>
        <p:spPr bwMode="auto">
          <a:xfrm>
            <a:off x="3144380" y="2071678"/>
            <a:ext cx="2142000" cy="2714644"/>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Maroc </a:t>
            </a:r>
            <a:r>
              <a:rPr lang="fr-FR" sz="1200" b="1" dirty="0" err="1" smtClean="0"/>
              <a:t>Taswiq</a:t>
            </a:r>
            <a:r>
              <a:rPr lang="fr-FR" sz="1200" b="1" dirty="0" smtClean="0"/>
              <a:t> ne reçoit aucune subvention publique </a:t>
            </a:r>
          </a:p>
          <a:p>
            <a:pPr algn="ctr">
              <a:buFontTx/>
              <a:buChar char="-"/>
            </a:pPr>
            <a:endParaRPr lang="fr-FR" sz="1200" b="1" dirty="0" smtClean="0">
              <a:solidFill>
                <a:srgbClr val="006600"/>
              </a:solidFill>
            </a:endParaRPr>
          </a:p>
        </p:txBody>
      </p:sp>
      <p:sp>
        <p:nvSpPr>
          <p:cNvPr id="59" name="AutoShape 14"/>
          <p:cNvSpPr>
            <a:spLocks noChangeArrowheads="1"/>
          </p:cNvSpPr>
          <p:nvPr/>
        </p:nvSpPr>
        <p:spPr bwMode="auto">
          <a:xfrm rot="5400000">
            <a:off x="6596082" y="1150946"/>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60" name="ZoneTexte 15"/>
          <p:cNvSpPr txBox="1">
            <a:spLocks noChangeArrowheads="1"/>
          </p:cNvSpPr>
          <p:nvPr/>
        </p:nvSpPr>
        <p:spPr bwMode="auto">
          <a:xfrm>
            <a:off x="5554462" y="2071678"/>
            <a:ext cx="2303686" cy="2714644"/>
          </a:xfrm>
          <a:prstGeom prst="rect">
            <a:avLst/>
          </a:prstGeom>
          <a:solidFill>
            <a:schemeClr val="tx2">
              <a:lumMod val="20000"/>
              <a:lumOff val="80000"/>
            </a:schemeClr>
          </a:solidFill>
          <a:ln w="9525">
            <a:noFill/>
            <a:miter lim="800000"/>
            <a:headEnd/>
            <a:tailEnd/>
          </a:ln>
        </p:spPr>
        <p:txBody>
          <a:bodyPr lIns="98746" tIns="49373" rIns="98746" bIns="49373" anchor="ctr"/>
          <a:lstStyle/>
          <a:p>
            <a:pPr marL="0" lvl="2" algn="ctr"/>
            <a:r>
              <a:rPr lang="fr-FR" sz="1200" b="1" dirty="0" smtClean="0"/>
              <a:t>Maroc </a:t>
            </a:r>
            <a:r>
              <a:rPr lang="fr-FR" sz="1200" b="1" dirty="0" err="1" smtClean="0"/>
              <a:t>Taswiq</a:t>
            </a:r>
            <a:r>
              <a:rPr lang="fr-FR" sz="1200" b="1" dirty="0" smtClean="0"/>
              <a:t> place les produits en consignation chez le franchisé sans paiement préalable </a:t>
            </a:r>
          </a:p>
        </p:txBody>
      </p:sp>
      <p:sp>
        <p:nvSpPr>
          <p:cNvPr id="70" name="AutoShape 14"/>
          <p:cNvSpPr>
            <a:spLocks noChangeArrowheads="1"/>
          </p:cNvSpPr>
          <p:nvPr/>
        </p:nvSpPr>
        <p:spPr bwMode="auto">
          <a:xfrm rot="5400000">
            <a:off x="1664145" y="1237339"/>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71" name="ZoneTexte 15"/>
          <p:cNvSpPr txBox="1">
            <a:spLocks noChangeArrowheads="1"/>
          </p:cNvSpPr>
          <p:nvPr/>
        </p:nvSpPr>
        <p:spPr bwMode="auto">
          <a:xfrm>
            <a:off x="714348" y="2071703"/>
            <a:ext cx="2266636" cy="2714619"/>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endParaRPr lang="fr-FR" sz="1200" b="1" dirty="0" smtClean="0"/>
          </a:p>
          <a:p>
            <a:pPr algn="ctr"/>
            <a:r>
              <a:rPr lang="fr-FR" sz="1200" b="1" dirty="0" smtClean="0"/>
              <a:t>Maroc </a:t>
            </a:r>
            <a:r>
              <a:rPr lang="fr-FR" sz="1200" b="1" dirty="0" err="1" smtClean="0"/>
              <a:t>Taswiq</a:t>
            </a:r>
            <a:r>
              <a:rPr lang="fr-FR" sz="1200" b="1" dirty="0" smtClean="0"/>
              <a:t> ne facture aucune de ses prestations aux coopératives </a:t>
            </a:r>
            <a:br>
              <a:rPr lang="fr-FR" sz="1200" b="1" dirty="0" smtClean="0"/>
            </a:br>
            <a:endParaRPr lang="fr-FR" sz="1200" b="1" dirty="0" smtClean="0"/>
          </a:p>
          <a:p>
            <a:pPr algn="ctr"/>
            <a:endParaRPr lang="fr-FR" sz="1200" b="1" dirty="0" smtClean="0"/>
          </a:p>
          <a:p>
            <a:pPr algn="ctr"/>
            <a:r>
              <a:rPr lang="fr-FR" sz="1200" b="1" dirty="0" smtClean="0"/>
              <a:t>Elles perçoivent le prix de leurs produits, convenu préalablement avec elles, net de toutes charges</a:t>
            </a:r>
          </a:p>
          <a:p>
            <a:pPr algn="ctr" defTabSz="987425">
              <a:buFontTx/>
              <a:buChar char="-"/>
            </a:pPr>
            <a:endParaRPr lang="fr-FR" sz="1200" b="1" dirty="0"/>
          </a:p>
        </p:txBody>
      </p:sp>
      <p:sp>
        <p:nvSpPr>
          <p:cNvPr id="43" name="Title 1"/>
          <p:cNvSpPr>
            <a:spLocks noGrp="1"/>
          </p:cNvSpPr>
          <p:nvPr>
            <p:ph type="title"/>
            <p:custDataLst>
              <p:tags r:id="rId1"/>
            </p:custDataLst>
          </p:nvPr>
        </p:nvSpPr>
        <p:spPr>
          <a:xfrm>
            <a:off x="357158" y="71414"/>
            <a:ext cx="8625682" cy="298327"/>
          </a:xfrm>
        </p:spPr>
        <p:txBody>
          <a:bodyPr>
            <a:noAutofit/>
          </a:bodyPr>
          <a:lstStyle/>
          <a:p>
            <a:r>
              <a:rPr lang="fr-FR" sz="2800" b="1" dirty="0" smtClean="0">
                <a:solidFill>
                  <a:srgbClr val="C00000"/>
                </a:solidFill>
              </a:rPr>
              <a:t>UN MODELE ECONOMIQUE   :  3 Z</a:t>
            </a:r>
          </a:p>
        </p:txBody>
      </p:sp>
      <p:sp>
        <p:nvSpPr>
          <p:cNvPr id="45" name="Freeform 10"/>
          <p:cNvSpPr>
            <a:spLocks/>
          </p:cNvSpPr>
          <p:nvPr>
            <p:custDataLst>
              <p:tags r:id="rId2"/>
            </p:custDataLst>
          </p:nvPr>
        </p:nvSpPr>
        <p:spPr bwMode="gray">
          <a:xfrm>
            <a:off x="4855896" y="617858"/>
            <a:ext cx="314512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300" b="1" dirty="0" smtClean="0">
                <a:solidFill>
                  <a:schemeClr val="bg1"/>
                </a:solidFill>
                <a:latin typeface="+mj-lt"/>
                <a:cs typeface="Arial" pitchFamily="34" charset="0"/>
              </a:rPr>
              <a:t>P          </a:t>
            </a:r>
            <a:r>
              <a:rPr lang="fr-FR" b="1" dirty="0" smtClean="0">
                <a:solidFill>
                  <a:schemeClr val="accent5">
                    <a:lumMod val="60000"/>
                    <a:lumOff val="40000"/>
                  </a:schemeClr>
                </a:solidFill>
              </a:rPr>
              <a:t>Z 3</a:t>
            </a:r>
            <a:r>
              <a:rPr lang="fr-FR" sz="1400" b="1" dirty="0" smtClean="0">
                <a:solidFill>
                  <a:schemeClr val="accent5">
                    <a:lumMod val="60000"/>
                    <a:lumOff val="40000"/>
                  </a:schemeClr>
                </a:solidFill>
              </a:rPr>
              <a:t> </a:t>
            </a:r>
            <a:r>
              <a:rPr lang="fr-FR" sz="1400" b="1" dirty="0" smtClean="0">
                <a:solidFill>
                  <a:schemeClr val="bg1"/>
                </a:solidFill>
              </a:rPr>
              <a:t>= Zéro coût pour les franchisés  au Maroc</a:t>
            </a:r>
          </a:p>
        </p:txBody>
      </p:sp>
      <p:sp>
        <p:nvSpPr>
          <p:cNvPr id="48" name="Freeform 10"/>
          <p:cNvSpPr>
            <a:spLocks/>
          </p:cNvSpPr>
          <p:nvPr>
            <p:custDataLst>
              <p:tags r:id="rId3"/>
            </p:custDataLst>
          </p:nvPr>
        </p:nvSpPr>
        <p:spPr bwMode="gray">
          <a:xfrm>
            <a:off x="2845294" y="617858"/>
            <a:ext cx="2798275"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b="1" dirty="0" smtClean="0">
                <a:solidFill>
                  <a:schemeClr val="accent5">
                    <a:lumMod val="60000"/>
                    <a:lumOff val="40000"/>
                  </a:schemeClr>
                </a:solidFill>
                <a:latin typeface="+mj-lt"/>
                <a:cs typeface="Arial" pitchFamily="34" charset="0"/>
              </a:rPr>
              <a:t>      </a:t>
            </a:r>
            <a:r>
              <a:rPr lang="fr-FR" b="1" dirty="0" smtClean="0">
                <a:solidFill>
                  <a:schemeClr val="accent5">
                    <a:lumMod val="60000"/>
                    <a:lumOff val="40000"/>
                  </a:schemeClr>
                </a:solidFill>
              </a:rPr>
              <a:t>Z 2 </a:t>
            </a:r>
            <a:r>
              <a:rPr lang="fr-FR" sz="1400" b="1" dirty="0" smtClean="0">
                <a:solidFill>
                  <a:schemeClr val="bg1"/>
                </a:solidFill>
              </a:rPr>
              <a:t>= Zéro coût pour l’Etat</a:t>
            </a:r>
          </a:p>
        </p:txBody>
      </p:sp>
      <p:sp>
        <p:nvSpPr>
          <p:cNvPr id="50" name="Freeform 10"/>
          <p:cNvSpPr>
            <a:spLocks/>
          </p:cNvSpPr>
          <p:nvPr>
            <p:custDataLst>
              <p:tags r:id="rId4"/>
            </p:custDataLst>
          </p:nvPr>
        </p:nvSpPr>
        <p:spPr bwMode="gray">
          <a:xfrm>
            <a:off x="714348" y="617858"/>
            <a:ext cx="2500330"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a:r>
              <a:rPr lang="fr-FR" b="1" dirty="0" smtClean="0">
                <a:solidFill>
                  <a:schemeClr val="accent5">
                    <a:lumMod val="60000"/>
                    <a:lumOff val="40000"/>
                  </a:schemeClr>
                </a:solidFill>
              </a:rPr>
              <a:t>Z 1</a:t>
            </a:r>
            <a:r>
              <a:rPr lang="fr-FR" sz="1400" b="1" dirty="0" smtClean="0">
                <a:solidFill>
                  <a:schemeClr val="bg1"/>
                </a:solidFill>
              </a:rPr>
              <a:t> = Zéro coût pour la coopérative</a:t>
            </a:r>
          </a:p>
        </p:txBody>
      </p:sp>
      <p:sp>
        <p:nvSpPr>
          <p:cNvPr id="57" name="Freeform 21"/>
          <p:cNvSpPr/>
          <p:nvPr>
            <p:custDataLst>
              <p:tags r:id="rId5"/>
            </p:custDataLst>
          </p:nvPr>
        </p:nvSpPr>
        <p:spPr>
          <a:xfrm>
            <a:off x="3199062" y="1428234"/>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336699"/>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grpSp>
        <p:nvGrpSpPr>
          <p:cNvPr id="2" name="Group 175"/>
          <p:cNvGrpSpPr/>
          <p:nvPr/>
        </p:nvGrpSpPr>
        <p:grpSpPr>
          <a:xfrm>
            <a:off x="71406" y="5000636"/>
            <a:ext cx="1441881" cy="992263"/>
            <a:chOff x="2448907" y="3209282"/>
            <a:chExt cx="973117" cy="848760"/>
          </a:xfrm>
          <a:solidFill>
            <a:srgbClr val="336699"/>
          </a:solidFill>
        </p:grpSpPr>
        <p:sp>
          <p:nvSpPr>
            <p:cNvPr id="26" name="Rectangle 25"/>
            <p:cNvSpPr/>
            <p:nvPr>
              <p:custDataLst>
                <p:tags r:id="rId7"/>
              </p:custDataLst>
            </p:nvPr>
          </p:nvSpPr>
          <p:spPr>
            <a:xfrm>
              <a:off x="2450117" y="3315595"/>
              <a:ext cx="971907" cy="742447"/>
            </a:xfrm>
            <a:prstGeom prst="rect">
              <a:avLst/>
            </a:prstGeom>
            <a:grpFill/>
            <a:ln w="9525">
              <a:noFill/>
              <a:miter lim="800000"/>
              <a:headEnd/>
              <a:tailEnd/>
            </a:ln>
            <a:effectLst/>
          </p:spPr>
          <p:txBody>
            <a:bodyPr wrap="square" anchor="ctr"/>
            <a:lstStyle/>
            <a:p>
              <a:endParaRPr lang="fr-FR" sz="1000" b="1" dirty="0" smtClean="0">
                <a:solidFill>
                  <a:schemeClr val="bg1"/>
                </a:solidFill>
                <a:latin typeface="+mj-lt"/>
              </a:endParaRPr>
            </a:p>
          </p:txBody>
        </p:sp>
        <p:sp>
          <p:nvSpPr>
            <p:cNvPr id="27" name="Freeform 65"/>
            <p:cNvSpPr/>
            <p:nvPr/>
          </p:nvSpPr>
          <p:spPr>
            <a:xfrm>
              <a:off x="2448907" y="3209282"/>
              <a:ext cx="345632" cy="110719"/>
            </a:xfrm>
            <a:custGeom>
              <a:avLst/>
              <a:gdLst>
                <a:gd name="connsiteX0" fmla="*/ 0 w 395287"/>
                <a:gd name="connsiteY0" fmla="*/ 126206 h 128587"/>
                <a:gd name="connsiteX1" fmla="*/ 2381 w 395287"/>
                <a:gd name="connsiteY1" fmla="*/ 0 h 128587"/>
                <a:gd name="connsiteX2" fmla="*/ 290512 w 395287"/>
                <a:gd name="connsiteY2" fmla="*/ 0 h 128587"/>
                <a:gd name="connsiteX3" fmla="*/ 395287 w 395287"/>
                <a:gd name="connsiteY3" fmla="*/ 128587 h 128587"/>
                <a:gd name="connsiteX4" fmla="*/ 0 w 395287"/>
                <a:gd name="connsiteY4" fmla="*/ 126206 h 1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7" h="128587">
                  <a:moveTo>
                    <a:pt x="0" y="126206"/>
                  </a:moveTo>
                  <a:cubicBezTo>
                    <a:pt x="794" y="84137"/>
                    <a:pt x="1587" y="42069"/>
                    <a:pt x="2381" y="0"/>
                  </a:cubicBezTo>
                  <a:lnTo>
                    <a:pt x="290512" y="0"/>
                  </a:lnTo>
                  <a:lnTo>
                    <a:pt x="395287" y="128587"/>
                  </a:lnTo>
                  <a:lnTo>
                    <a:pt x="0" y="12620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err="1" smtClean="0">
                <a:solidFill>
                  <a:schemeClr val="bg1"/>
                </a:solidFill>
              </a:endParaRPr>
            </a:p>
          </p:txBody>
        </p:sp>
      </p:grpSp>
      <p:sp>
        <p:nvSpPr>
          <p:cNvPr id="28" name="Oval 35"/>
          <p:cNvSpPr/>
          <p:nvPr/>
        </p:nvSpPr>
        <p:spPr>
          <a:xfrm>
            <a:off x="-2555" y="4854295"/>
            <a:ext cx="288275" cy="291241"/>
          </a:xfrm>
          <a:prstGeom prst="ellipse">
            <a:avLst/>
          </a:prstGeom>
          <a:solidFill>
            <a:srgbClr val="336699"/>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1</a:t>
            </a:r>
          </a:p>
        </p:txBody>
      </p:sp>
      <p:sp>
        <p:nvSpPr>
          <p:cNvPr id="29" name="ZoneTexte 28"/>
          <p:cNvSpPr txBox="1"/>
          <p:nvPr/>
        </p:nvSpPr>
        <p:spPr>
          <a:xfrm>
            <a:off x="15533" y="5020907"/>
            <a:ext cx="1445004" cy="1051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10168" tIns="46637" rIns="0" bIns="46637" rtlCol="0" anchor="ctr"/>
          <a:lstStyle/>
          <a:p>
            <a:pPr defTabSz="1007151"/>
            <a:r>
              <a:rPr lang="fr-FR" sz="1400" b="1" dirty="0" smtClean="0">
                <a:solidFill>
                  <a:schemeClr val="bg1"/>
                </a:solidFill>
              </a:rPr>
              <a:t>Ressources Financières de Maroc </a:t>
            </a:r>
            <a:r>
              <a:rPr lang="fr-FR" sz="1400" b="1" dirty="0" err="1" smtClean="0">
                <a:solidFill>
                  <a:schemeClr val="bg1"/>
                </a:solidFill>
              </a:rPr>
              <a:t>Taswiq</a:t>
            </a:r>
            <a:endParaRPr lang="fr-FR" sz="1400" b="1" dirty="0">
              <a:solidFill>
                <a:schemeClr val="bg1"/>
              </a:solidFill>
            </a:endParaRPr>
          </a:p>
        </p:txBody>
      </p:sp>
      <p:grpSp>
        <p:nvGrpSpPr>
          <p:cNvPr id="3" name="Group 175"/>
          <p:cNvGrpSpPr/>
          <p:nvPr/>
        </p:nvGrpSpPr>
        <p:grpSpPr>
          <a:xfrm>
            <a:off x="4558879" y="5004100"/>
            <a:ext cx="1441881" cy="992263"/>
            <a:chOff x="2448907" y="3209282"/>
            <a:chExt cx="973117" cy="848760"/>
          </a:xfrm>
          <a:solidFill>
            <a:srgbClr val="336699"/>
          </a:solidFill>
        </p:grpSpPr>
        <p:sp>
          <p:nvSpPr>
            <p:cNvPr id="31" name="Rectangle 30"/>
            <p:cNvSpPr/>
            <p:nvPr>
              <p:custDataLst>
                <p:tags r:id="rId6"/>
              </p:custDataLst>
            </p:nvPr>
          </p:nvSpPr>
          <p:spPr>
            <a:xfrm>
              <a:off x="2450117" y="3315595"/>
              <a:ext cx="971907" cy="742447"/>
            </a:xfrm>
            <a:prstGeom prst="rect">
              <a:avLst/>
            </a:prstGeom>
            <a:grpFill/>
            <a:ln w="9525">
              <a:noFill/>
              <a:miter lim="800000"/>
              <a:headEnd/>
              <a:tailEnd/>
            </a:ln>
            <a:effectLst/>
          </p:spPr>
          <p:txBody>
            <a:bodyPr wrap="square" anchor="ctr"/>
            <a:lstStyle/>
            <a:p>
              <a:endParaRPr lang="fr-FR" sz="1000" b="1" dirty="0" smtClean="0">
                <a:solidFill>
                  <a:schemeClr val="bg1"/>
                </a:solidFill>
                <a:latin typeface="+mj-lt"/>
              </a:endParaRPr>
            </a:p>
          </p:txBody>
        </p:sp>
        <p:sp>
          <p:nvSpPr>
            <p:cNvPr id="32" name="Freeform 65"/>
            <p:cNvSpPr/>
            <p:nvPr/>
          </p:nvSpPr>
          <p:spPr>
            <a:xfrm>
              <a:off x="2448907" y="3209282"/>
              <a:ext cx="345632" cy="110719"/>
            </a:xfrm>
            <a:custGeom>
              <a:avLst/>
              <a:gdLst>
                <a:gd name="connsiteX0" fmla="*/ 0 w 395287"/>
                <a:gd name="connsiteY0" fmla="*/ 126206 h 128587"/>
                <a:gd name="connsiteX1" fmla="*/ 2381 w 395287"/>
                <a:gd name="connsiteY1" fmla="*/ 0 h 128587"/>
                <a:gd name="connsiteX2" fmla="*/ 290512 w 395287"/>
                <a:gd name="connsiteY2" fmla="*/ 0 h 128587"/>
                <a:gd name="connsiteX3" fmla="*/ 395287 w 395287"/>
                <a:gd name="connsiteY3" fmla="*/ 128587 h 128587"/>
                <a:gd name="connsiteX4" fmla="*/ 0 w 395287"/>
                <a:gd name="connsiteY4" fmla="*/ 126206 h 1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7" h="128587">
                  <a:moveTo>
                    <a:pt x="0" y="126206"/>
                  </a:moveTo>
                  <a:cubicBezTo>
                    <a:pt x="794" y="84137"/>
                    <a:pt x="1587" y="42069"/>
                    <a:pt x="2381" y="0"/>
                  </a:cubicBezTo>
                  <a:lnTo>
                    <a:pt x="290512" y="0"/>
                  </a:lnTo>
                  <a:lnTo>
                    <a:pt x="395287" y="128587"/>
                  </a:lnTo>
                  <a:lnTo>
                    <a:pt x="0" y="12620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err="1" smtClean="0">
                <a:solidFill>
                  <a:schemeClr val="bg1"/>
                </a:solidFill>
              </a:endParaRPr>
            </a:p>
          </p:txBody>
        </p:sp>
      </p:grpSp>
      <p:sp>
        <p:nvSpPr>
          <p:cNvPr id="35" name="Oval 35"/>
          <p:cNvSpPr/>
          <p:nvPr/>
        </p:nvSpPr>
        <p:spPr>
          <a:xfrm>
            <a:off x="4498039" y="4857760"/>
            <a:ext cx="288275" cy="291241"/>
          </a:xfrm>
          <a:prstGeom prst="ellipse">
            <a:avLst/>
          </a:prstGeom>
          <a:solidFill>
            <a:srgbClr val="336699"/>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2</a:t>
            </a:r>
          </a:p>
        </p:txBody>
      </p:sp>
      <p:sp>
        <p:nvSpPr>
          <p:cNvPr id="38" name="ZoneTexte 37"/>
          <p:cNvSpPr txBox="1"/>
          <p:nvPr/>
        </p:nvSpPr>
        <p:spPr>
          <a:xfrm>
            <a:off x="4770070" y="5024372"/>
            <a:ext cx="1445004" cy="1051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10168" tIns="46637" rIns="0" bIns="46637" rtlCol="0" anchor="ctr"/>
          <a:lstStyle/>
          <a:p>
            <a:pPr defTabSz="1007151"/>
            <a:r>
              <a:rPr lang="fr-FR" sz="1400" b="1" dirty="0" smtClean="0">
                <a:solidFill>
                  <a:schemeClr val="bg1"/>
                </a:solidFill>
              </a:rPr>
              <a:t>Ressources Humaines de Maroc </a:t>
            </a:r>
            <a:r>
              <a:rPr lang="fr-FR" sz="1400" b="1" dirty="0" err="1" smtClean="0">
                <a:solidFill>
                  <a:schemeClr val="bg1"/>
                </a:solidFill>
              </a:rPr>
              <a:t>Taswiq</a:t>
            </a:r>
            <a:endParaRPr lang="fr-FR" sz="1400" b="1" dirty="0">
              <a:solidFill>
                <a:schemeClr val="bg1"/>
              </a:solidFill>
            </a:endParaRPr>
          </a:p>
        </p:txBody>
      </p:sp>
      <p:sp>
        <p:nvSpPr>
          <p:cNvPr id="41" name="ZoneTexte 40"/>
          <p:cNvSpPr txBox="1"/>
          <p:nvPr/>
        </p:nvSpPr>
        <p:spPr>
          <a:xfrm>
            <a:off x="1571604" y="4929199"/>
            <a:ext cx="2857520" cy="184665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buFont typeface="Wingdings" pitchFamily="2" charset="2"/>
              <a:buChar char="§"/>
            </a:pPr>
            <a:r>
              <a:rPr lang="fr-FR" sz="1600" b="1" dirty="0" smtClean="0">
                <a:solidFill>
                  <a:schemeClr val="bg1"/>
                </a:solidFill>
              </a:rPr>
              <a:t> </a:t>
            </a:r>
            <a:r>
              <a:rPr lang="fr-FR" sz="1400" b="1" dirty="0" smtClean="0">
                <a:solidFill>
                  <a:schemeClr val="bg1"/>
                </a:solidFill>
              </a:rPr>
              <a:t>Une marge de 10 à 15%  </a:t>
            </a:r>
          </a:p>
          <a:p>
            <a:r>
              <a:rPr lang="fr-FR" sz="1400" b="1" dirty="0" smtClean="0">
                <a:solidFill>
                  <a:schemeClr val="bg1"/>
                </a:solidFill>
              </a:rPr>
              <a:t>   supportée par le consommateur </a:t>
            </a:r>
          </a:p>
          <a:p>
            <a:r>
              <a:rPr lang="fr-FR" sz="1400" b="1" dirty="0" smtClean="0">
                <a:solidFill>
                  <a:schemeClr val="bg1"/>
                </a:solidFill>
              </a:rPr>
              <a:t>   pouvant  être réduite au coût du </a:t>
            </a:r>
          </a:p>
          <a:p>
            <a:r>
              <a:rPr lang="fr-FR" sz="1400" b="1" dirty="0" smtClean="0">
                <a:solidFill>
                  <a:schemeClr val="bg1"/>
                </a:solidFill>
              </a:rPr>
              <a:t>   transport de la collecte  </a:t>
            </a:r>
          </a:p>
          <a:p>
            <a:pPr>
              <a:buFont typeface="Wingdings" pitchFamily="2" charset="2"/>
              <a:buChar char="§"/>
            </a:pPr>
            <a:r>
              <a:rPr lang="fr-FR" sz="1400" b="1" dirty="0" smtClean="0">
                <a:solidFill>
                  <a:schemeClr val="bg1"/>
                </a:solidFill>
              </a:rPr>
              <a:t> Les recettes générées par </a:t>
            </a:r>
          </a:p>
          <a:p>
            <a:r>
              <a:rPr lang="fr-FR" sz="1400" b="1" dirty="0" smtClean="0">
                <a:solidFill>
                  <a:schemeClr val="bg1"/>
                </a:solidFill>
              </a:rPr>
              <a:t>   l’approvisionnement des  </a:t>
            </a:r>
          </a:p>
          <a:p>
            <a:r>
              <a:rPr lang="fr-FR" sz="1400" b="1" dirty="0" smtClean="0">
                <a:solidFill>
                  <a:schemeClr val="bg1"/>
                </a:solidFill>
              </a:rPr>
              <a:t>   collectivités stratégiques à </a:t>
            </a:r>
          </a:p>
          <a:p>
            <a:r>
              <a:rPr lang="fr-FR" sz="1400" b="1" dirty="0" smtClean="0">
                <a:solidFill>
                  <a:schemeClr val="bg1"/>
                </a:solidFill>
              </a:rPr>
              <a:t>   la demande de l’Etat</a:t>
            </a:r>
            <a:endParaRPr lang="fr-FR" sz="1400" b="1" dirty="0">
              <a:solidFill>
                <a:schemeClr val="bg1"/>
              </a:solidFill>
            </a:endParaRPr>
          </a:p>
        </p:txBody>
      </p:sp>
      <p:sp>
        <p:nvSpPr>
          <p:cNvPr id="46" name="ZoneTexte 45"/>
          <p:cNvSpPr txBox="1"/>
          <p:nvPr/>
        </p:nvSpPr>
        <p:spPr>
          <a:xfrm>
            <a:off x="6072198" y="4929199"/>
            <a:ext cx="2928958" cy="181588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buFontTx/>
              <a:buChar char="-"/>
            </a:pPr>
            <a:endParaRPr lang="fr-FR" sz="1600" b="1" dirty="0" smtClean="0">
              <a:solidFill>
                <a:schemeClr val="bg1"/>
              </a:solidFill>
            </a:endParaRPr>
          </a:p>
          <a:p>
            <a:r>
              <a:rPr lang="fr-FR" sz="1600" b="1" dirty="0" smtClean="0">
                <a:solidFill>
                  <a:schemeClr val="bg1"/>
                </a:solidFill>
              </a:rPr>
              <a:t> Une équipe suffisamment </a:t>
            </a:r>
          </a:p>
          <a:p>
            <a:r>
              <a:rPr lang="fr-FR" sz="1600" b="1" dirty="0" smtClean="0">
                <a:solidFill>
                  <a:schemeClr val="bg1"/>
                </a:solidFill>
              </a:rPr>
              <a:t> ramassée pour être  </a:t>
            </a:r>
          </a:p>
          <a:p>
            <a:r>
              <a:rPr lang="fr-FR" sz="1600" b="1" dirty="0" smtClean="0">
                <a:solidFill>
                  <a:schemeClr val="bg1"/>
                </a:solidFill>
              </a:rPr>
              <a:t> compétitive et suffisamment </a:t>
            </a:r>
          </a:p>
          <a:p>
            <a:r>
              <a:rPr lang="fr-FR" sz="1600" b="1" dirty="0" smtClean="0">
                <a:solidFill>
                  <a:schemeClr val="bg1"/>
                </a:solidFill>
              </a:rPr>
              <a:t> compétente pour être efficace : </a:t>
            </a:r>
          </a:p>
          <a:p>
            <a:pPr algn="ctr"/>
            <a:r>
              <a:rPr lang="fr-FR" sz="1600" b="1" dirty="0" smtClean="0">
                <a:solidFill>
                  <a:schemeClr val="bg1"/>
                </a:solidFill>
              </a:rPr>
              <a:t>   140 agents en 2016 pour   </a:t>
            </a:r>
          </a:p>
          <a:p>
            <a:pPr algn="ctr"/>
            <a:r>
              <a:rPr lang="fr-FR" sz="1600" b="1" dirty="0" smtClean="0">
                <a:solidFill>
                  <a:schemeClr val="bg1"/>
                </a:solidFill>
              </a:rPr>
              <a:t>   l’ensemble du Groupe</a:t>
            </a:r>
            <a:endParaRPr lang="fr-FR" sz="1600" b="1" dirty="0">
              <a:solidFill>
                <a:schemeClr val="bg1"/>
              </a:solidFill>
            </a:endParaRPr>
          </a:p>
        </p:txBody>
      </p:sp>
      <p:cxnSp>
        <p:nvCxnSpPr>
          <p:cNvPr id="33" name="Connecteur droit 32"/>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rte maroc.jpg"/>
          <p:cNvPicPr>
            <a:picLocks noChangeAspect="1"/>
          </p:cNvPicPr>
          <p:nvPr/>
        </p:nvPicPr>
        <p:blipFill>
          <a:blip r:embed="rId5" cstate="print"/>
          <a:stretch>
            <a:fillRect/>
          </a:stretch>
        </p:blipFill>
        <p:spPr>
          <a:xfrm>
            <a:off x="500034" y="857231"/>
            <a:ext cx="1335662" cy="1390303"/>
          </a:xfrm>
          <a:prstGeom prst="rect">
            <a:avLst/>
          </a:prstGeom>
        </p:spPr>
      </p:pic>
      <p:pic>
        <p:nvPicPr>
          <p:cNvPr id="8" name="Image 7" descr="monde.jpg"/>
          <p:cNvPicPr>
            <a:picLocks noChangeAspect="1"/>
          </p:cNvPicPr>
          <p:nvPr/>
        </p:nvPicPr>
        <p:blipFill>
          <a:blip r:embed="rId6" cstate="print"/>
          <a:stretch>
            <a:fillRect/>
          </a:stretch>
        </p:blipFill>
        <p:spPr>
          <a:xfrm>
            <a:off x="6488652" y="785794"/>
            <a:ext cx="2312460" cy="1500198"/>
          </a:xfrm>
          <a:prstGeom prst="rect">
            <a:avLst/>
          </a:prstGeom>
        </p:spPr>
      </p:pic>
      <p:pic>
        <p:nvPicPr>
          <p:cNvPr id="9" name="Image 8" descr="terroir.jpg"/>
          <p:cNvPicPr>
            <a:picLocks noChangeAspect="1"/>
          </p:cNvPicPr>
          <p:nvPr/>
        </p:nvPicPr>
        <p:blipFill>
          <a:blip r:embed="rId7" cstate="print"/>
          <a:stretch>
            <a:fillRect/>
          </a:stretch>
        </p:blipFill>
        <p:spPr>
          <a:xfrm>
            <a:off x="3278837" y="1056724"/>
            <a:ext cx="1784109" cy="1014953"/>
          </a:xfrm>
          <a:prstGeom prst="rect">
            <a:avLst/>
          </a:prstGeom>
        </p:spPr>
      </p:pic>
      <p:sp>
        <p:nvSpPr>
          <p:cNvPr id="10" name="Flèche courbée vers le bas 9"/>
          <p:cNvSpPr/>
          <p:nvPr/>
        </p:nvSpPr>
        <p:spPr>
          <a:xfrm>
            <a:off x="2214546" y="857231"/>
            <a:ext cx="4071966" cy="785818"/>
          </a:xfrm>
          <a:prstGeom prst="curved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11"/>
          <p:cNvSpPr>
            <a:spLocks noChangeArrowheads="1"/>
          </p:cNvSpPr>
          <p:nvPr/>
        </p:nvSpPr>
        <p:spPr bwMode="auto">
          <a:xfrm>
            <a:off x="3059832" y="2285992"/>
            <a:ext cx="2512300" cy="64294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392" tIns="45696" rIns="91392" bIns="45696" anchor="ctr"/>
          <a:lstStyle/>
          <a:p>
            <a:pPr algn="ctr" defTabSz="987425"/>
            <a:endParaRPr lang="fr-FR" sz="1600" b="1" dirty="0" smtClean="0">
              <a:solidFill>
                <a:schemeClr val="bg1"/>
              </a:solidFill>
            </a:endParaRPr>
          </a:p>
          <a:p>
            <a:pPr algn="ctr" defTabSz="987425"/>
            <a:r>
              <a:rPr lang="fr-FR" sz="1600" b="1" dirty="0" smtClean="0">
                <a:solidFill>
                  <a:schemeClr val="bg1"/>
                </a:solidFill>
              </a:rPr>
              <a:t>MAROC TASWIQ</a:t>
            </a:r>
          </a:p>
          <a:p>
            <a:pPr algn="ctr" defTabSz="987425"/>
            <a:endParaRPr lang="fr-FR" sz="1600" b="1" dirty="0">
              <a:solidFill>
                <a:schemeClr val="bg1"/>
              </a:solidFill>
            </a:endParaRPr>
          </a:p>
        </p:txBody>
      </p:sp>
      <p:sp>
        <p:nvSpPr>
          <p:cNvPr id="15" name="Flèche droite 14"/>
          <p:cNvSpPr/>
          <p:nvPr/>
        </p:nvSpPr>
        <p:spPr>
          <a:xfrm>
            <a:off x="1643042" y="3425836"/>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6357950" y="3425836"/>
            <a:ext cx="92869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285984" y="3282735"/>
            <a:ext cx="1474634" cy="646331"/>
          </a:xfrm>
          <a:prstGeom prst="rect">
            <a:avLst/>
          </a:prstGeom>
          <a:noFill/>
        </p:spPr>
        <p:txBody>
          <a:bodyPr wrap="none" rtlCol="0">
            <a:spAutoFit/>
          </a:bodyPr>
          <a:lstStyle/>
          <a:p>
            <a:pPr algn="ctr"/>
            <a:r>
              <a:rPr lang="fr-FR" dirty="0" smtClean="0"/>
              <a:t>Plateformes</a:t>
            </a:r>
          </a:p>
          <a:p>
            <a:pPr algn="ctr"/>
            <a:r>
              <a:rPr lang="fr-FR" dirty="0" smtClean="0"/>
              <a:t>Maroc </a:t>
            </a:r>
            <a:r>
              <a:rPr lang="fr-FR" dirty="0" err="1" smtClean="0"/>
              <a:t>Taswiq</a:t>
            </a:r>
            <a:endParaRPr lang="fr-FR" dirty="0"/>
          </a:p>
        </p:txBody>
      </p:sp>
      <p:sp>
        <p:nvSpPr>
          <p:cNvPr id="19" name="Flèche droite 18"/>
          <p:cNvSpPr/>
          <p:nvPr/>
        </p:nvSpPr>
        <p:spPr>
          <a:xfrm rot="20959427">
            <a:off x="3643306" y="3211522"/>
            <a:ext cx="92869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rot="864133">
            <a:off x="3655367" y="3670897"/>
            <a:ext cx="92869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500562" y="3214686"/>
            <a:ext cx="1167820" cy="369332"/>
          </a:xfrm>
          <a:prstGeom prst="rect">
            <a:avLst/>
          </a:prstGeom>
          <a:noFill/>
        </p:spPr>
        <p:txBody>
          <a:bodyPr wrap="none" rtlCol="0">
            <a:spAutoFit/>
          </a:bodyPr>
          <a:lstStyle/>
          <a:p>
            <a:r>
              <a:rPr lang="fr-FR" dirty="0" smtClean="0"/>
              <a:t> Magasins </a:t>
            </a:r>
            <a:endParaRPr lang="fr-FR" dirty="0"/>
          </a:p>
        </p:txBody>
      </p:sp>
      <p:sp>
        <p:nvSpPr>
          <p:cNvPr id="22" name="ZoneTexte 21"/>
          <p:cNvSpPr txBox="1"/>
          <p:nvPr/>
        </p:nvSpPr>
        <p:spPr>
          <a:xfrm>
            <a:off x="4476792" y="3500438"/>
            <a:ext cx="1906484" cy="369332"/>
          </a:xfrm>
          <a:prstGeom prst="rect">
            <a:avLst/>
          </a:prstGeom>
          <a:noFill/>
        </p:spPr>
        <p:txBody>
          <a:bodyPr wrap="none" rtlCol="0">
            <a:spAutoFit/>
          </a:bodyPr>
          <a:lstStyle/>
          <a:p>
            <a:r>
              <a:rPr lang="fr-FR" dirty="0" smtClean="0"/>
              <a:t> Sites e-commerce</a:t>
            </a:r>
            <a:endParaRPr lang="fr-FR" dirty="0"/>
          </a:p>
        </p:txBody>
      </p:sp>
      <p:sp>
        <p:nvSpPr>
          <p:cNvPr id="23" name="ZoneTexte 22"/>
          <p:cNvSpPr txBox="1"/>
          <p:nvPr/>
        </p:nvSpPr>
        <p:spPr>
          <a:xfrm>
            <a:off x="4476792" y="3774048"/>
            <a:ext cx="1444819" cy="369332"/>
          </a:xfrm>
          <a:prstGeom prst="rect">
            <a:avLst/>
          </a:prstGeom>
          <a:noFill/>
        </p:spPr>
        <p:txBody>
          <a:bodyPr wrap="none" rtlCol="0">
            <a:spAutoFit/>
          </a:bodyPr>
          <a:lstStyle/>
          <a:p>
            <a:r>
              <a:rPr lang="fr-FR" dirty="0" smtClean="0"/>
              <a:t> Export direct</a:t>
            </a:r>
            <a:endParaRPr lang="fr-FR" dirty="0"/>
          </a:p>
        </p:txBody>
      </p:sp>
      <p:sp>
        <p:nvSpPr>
          <p:cNvPr id="50" name="ZoneTexte 49"/>
          <p:cNvSpPr txBox="1"/>
          <p:nvPr/>
        </p:nvSpPr>
        <p:spPr>
          <a:xfrm>
            <a:off x="1541490" y="4429132"/>
            <a:ext cx="3214710" cy="338554"/>
          </a:xfrm>
          <a:prstGeom prst="rect">
            <a:avLst/>
          </a:prstGeom>
          <a:noFill/>
        </p:spPr>
        <p:txBody>
          <a:bodyPr wrap="square" rtlCol="0">
            <a:spAutoFit/>
          </a:bodyPr>
          <a:lstStyle/>
          <a:p>
            <a:r>
              <a:rPr lang="fr-FR" sz="1600" b="1" dirty="0" smtClean="0"/>
              <a:t>Règlement des coopératives</a:t>
            </a:r>
            <a:endParaRPr lang="fr-FR" sz="1600" b="1" dirty="0"/>
          </a:p>
        </p:txBody>
      </p:sp>
      <p:sp>
        <p:nvSpPr>
          <p:cNvPr id="59" name="Flèche droite 58"/>
          <p:cNvSpPr/>
          <p:nvPr/>
        </p:nvSpPr>
        <p:spPr>
          <a:xfrm>
            <a:off x="4214810" y="4420217"/>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4756200" y="4478545"/>
            <a:ext cx="3746603" cy="338554"/>
          </a:xfrm>
          <a:prstGeom prst="rect">
            <a:avLst/>
          </a:prstGeom>
          <a:noFill/>
        </p:spPr>
        <p:txBody>
          <a:bodyPr wrap="none" rtlCol="0">
            <a:spAutoFit/>
          </a:bodyPr>
          <a:lstStyle/>
          <a:p>
            <a:r>
              <a:rPr lang="fr-FR" sz="1600" b="1" dirty="0" smtClean="0"/>
              <a:t>Délai actuel : 10  à  15 jours après la vente</a:t>
            </a:r>
            <a:endParaRPr lang="fr-FR" sz="1600" b="1" dirty="0"/>
          </a:p>
        </p:txBody>
      </p:sp>
      <p:sp>
        <p:nvSpPr>
          <p:cNvPr id="39" name="Rectangle 38"/>
          <p:cNvSpPr/>
          <p:nvPr/>
        </p:nvSpPr>
        <p:spPr>
          <a:xfrm>
            <a:off x="128626" y="5669837"/>
            <a:ext cx="2643174" cy="830997"/>
          </a:xfrm>
          <a:prstGeom prst="rect">
            <a:avLst/>
          </a:prstGeom>
          <a:solidFill>
            <a:schemeClr val="accent5">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1600" b="1" dirty="0" smtClean="0">
                <a:solidFill>
                  <a:schemeClr val="tx1"/>
                </a:solidFill>
              </a:rPr>
              <a:t>Les prestations de Maroc </a:t>
            </a:r>
            <a:r>
              <a:rPr lang="fr-FR" sz="1600" b="1" dirty="0" err="1" smtClean="0">
                <a:solidFill>
                  <a:schemeClr val="tx1"/>
                </a:solidFill>
              </a:rPr>
              <a:t>Taswiq</a:t>
            </a:r>
            <a:r>
              <a:rPr lang="fr-FR" sz="1600" b="1" dirty="0" smtClean="0">
                <a:solidFill>
                  <a:schemeClr val="tx1"/>
                </a:solidFill>
              </a:rPr>
              <a:t> coûtent Zéro dirham à la Coopérative</a:t>
            </a:r>
            <a:endParaRPr lang="fr-FR" sz="1500" b="1" dirty="0" smtClean="0">
              <a:solidFill>
                <a:schemeClr val="tx1"/>
              </a:solidFill>
            </a:endParaRPr>
          </a:p>
        </p:txBody>
      </p:sp>
      <p:sp>
        <p:nvSpPr>
          <p:cNvPr id="42" name="ZoneTexte 41"/>
          <p:cNvSpPr txBox="1"/>
          <p:nvPr/>
        </p:nvSpPr>
        <p:spPr>
          <a:xfrm>
            <a:off x="3060908" y="5118283"/>
            <a:ext cx="2868414" cy="369332"/>
          </a:xfrm>
          <a:prstGeom prst="rect">
            <a:avLst/>
          </a:prstGeom>
          <a:noFill/>
        </p:spPr>
        <p:txBody>
          <a:bodyPr wrap="none" rtlCol="0">
            <a:spAutoFit/>
          </a:bodyPr>
          <a:lstStyle/>
          <a:p>
            <a:r>
              <a:rPr lang="fr-FR" b="1" i="1" dirty="0" smtClean="0">
                <a:solidFill>
                  <a:srgbClr val="006600"/>
                </a:solidFill>
              </a:rPr>
              <a:t>FINANCEMENT DU PROCESS</a:t>
            </a:r>
            <a:endParaRPr lang="fr-FR" b="1" i="1" dirty="0">
              <a:solidFill>
                <a:srgbClr val="006600"/>
              </a:solidFill>
            </a:endParaRPr>
          </a:p>
        </p:txBody>
      </p:sp>
      <p:sp>
        <p:nvSpPr>
          <p:cNvPr id="44" name="Rectangle 43"/>
          <p:cNvSpPr/>
          <p:nvPr/>
        </p:nvSpPr>
        <p:spPr>
          <a:xfrm>
            <a:off x="3059832" y="5669837"/>
            <a:ext cx="3024336" cy="830997"/>
          </a:xfrm>
          <a:prstGeom prst="rect">
            <a:avLst/>
          </a:prstGeom>
          <a:solidFill>
            <a:schemeClr val="accent5">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1600" b="1" dirty="0" smtClean="0">
                <a:solidFill>
                  <a:schemeClr val="tx1"/>
                </a:solidFill>
              </a:rPr>
              <a:t>Les investissements et le fonctionnement de Maroc </a:t>
            </a:r>
            <a:r>
              <a:rPr lang="fr-FR" sz="1600" b="1" dirty="0" err="1" smtClean="0">
                <a:solidFill>
                  <a:schemeClr val="tx1"/>
                </a:solidFill>
              </a:rPr>
              <a:t>Taswiq</a:t>
            </a:r>
            <a:r>
              <a:rPr lang="fr-FR" sz="1600" b="1" dirty="0" smtClean="0">
                <a:solidFill>
                  <a:schemeClr val="tx1"/>
                </a:solidFill>
              </a:rPr>
              <a:t> coûtent Zéro dirham à l’Etat</a:t>
            </a:r>
            <a:endParaRPr lang="fr-FR" sz="1500" b="1" dirty="0" smtClean="0">
              <a:solidFill>
                <a:schemeClr val="tx1"/>
              </a:solidFill>
            </a:endParaRPr>
          </a:p>
        </p:txBody>
      </p:sp>
      <p:sp>
        <p:nvSpPr>
          <p:cNvPr id="45" name="Rectangle 44"/>
          <p:cNvSpPr/>
          <p:nvPr/>
        </p:nvSpPr>
        <p:spPr>
          <a:xfrm>
            <a:off x="6321314" y="5669837"/>
            <a:ext cx="2643174" cy="830997"/>
          </a:xfrm>
          <a:prstGeom prst="rect">
            <a:avLst/>
          </a:prstGeom>
          <a:solidFill>
            <a:schemeClr val="accent5">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1600" b="1" dirty="0" smtClean="0">
                <a:solidFill>
                  <a:schemeClr val="tx1"/>
                </a:solidFill>
              </a:rPr>
              <a:t>Le consommateur assume une commission juste et transparente</a:t>
            </a:r>
            <a:endParaRPr lang="fr-FR" sz="1500" b="1" dirty="0" smtClean="0">
              <a:solidFill>
                <a:schemeClr val="tx1"/>
              </a:solidFill>
            </a:endParaRPr>
          </a:p>
        </p:txBody>
      </p:sp>
      <p:sp>
        <p:nvSpPr>
          <p:cNvPr id="28" name="Title 1"/>
          <p:cNvSpPr>
            <a:spLocks noGrp="1"/>
          </p:cNvSpPr>
          <p:nvPr>
            <p:ph type="title"/>
            <p:custDataLst>
              <p:tags r:id="rId1"/>
            </p:custDataLst>
          </p:nvPr>
        </p:nvSpPr>
        <p:spPr>
          <a:xfrm>
            <a:off x="357158" y="71414"/>
            <a:ext cx="8625682" cy="298327"/>
          </a:xfrm>
        </p:spPr>
        <p:txBody>
          <a:bodyPr>
            <a:noAutofit/>
          </a:bodyPr>
          <a:lstStyle/>
          <a:p>
            <a:r>
              <a:rPr lang="fr-FR" sz="2400" b="1" dirty="0" smtClean="0">
                <a:solidFill>
                  <a:srgbClr val="C00000"/>
                </a:solidFill>
              </a:rPr>
              <a:t>LOGIGRAMME DU MODELE</a:t>
            </a:r>
          </a:p>
        </p:txBody>
      </p:sp>
      <p:sp>
        <p:nvSpPr>
          <p:cNvPr id="29" name="Rounded Rectangle 26"/>
          <p:cNvSpPr/>
          <p:nvPr>
            <p:custDataLst>
              <p:tags r:id="rId2"/>
            </p:custDataLst>
          </p:nvPr>
        </p:nvSpPr>
        <p:spPr>
          <a:xfrm>
            <a:off x="214282" y="3286124"/>
            <a:ext cx="1285884" cy="500066"/>
          </a:xfrm>
          <a:prstGeom prst="roundRect">
            <a:avLst>
              <a:gd name="adj" fmla="val 12858"/>
            </a:avLst>
          </a:prstGeom>
          <a:solidFill>
            <a:srgbClr val="336699"/>
          </a:solidFill>
          <a:ln w="9525">
            <a:noFill/>
            <a:miter lim="800000"/>
            <a:headEnd/>
            <a:tailEnd/>
          </a:ln>
          <a:effectLst>
            <a:outerShdw blurRad="50800" dist="38100" dir="2700000" algn="tl" rotWithShape="0">
              <a:prstClr val="black">
                <a:alpha val="40000"/>
              </a:prstClr>
            </a:outerShdw>
          </a:effectLst>
        </p:spPr>
        <p:txBody>
          <a:bodyPr wrap="square" lIns="93241" tIns="46621" rIns="93241" bIns="46621" anchor="ctr"/>
          <a:lstStyle/>
          <a:p>
            <a:pPr algn="ctr"/>
            <a:r>
              <a:rPr lang="fr-FR" sz="1400" b="1" dirty="0" smtClean="0">
                <a:solidFill>
                  <a:schemeClr val="bg1"/>
                </a:solidFill>
              </a:rPr>
              <a:t>Coopératives</a:t>
            </a:r>
            <a:endParaRPr lang="fr-FR" sz="1400" b="1" dirty="0">
              <a:solidFill>
                <a:schemeClr val="bg1"/>
              </a:solidFill>
            </a:endParaRPr>
          </a:p>
        </p:txBody>
      </p:sp>
      <p:sp>
        <p:nvSpPr>
          <p:cNvPr id="30" name="Rounded Rectangle 26"/>
          <p:cNvSpPr/>
          <p:nvPr>
            <p:custDataLst>
              <p:tags r:id="rId3"/>
            </p:custDataLst>
          </p:nvPr>
        </p:nvSpPr>
        <p:spPr>
          <a:xfrm>
            <a:off x="7429520" y="3286124"/>
            <a:ext cx="1571636" cy="500066"/>
          </a:xfrm>
          <a:prstGeom prst="roundRect">
            <a:avLst>
              <a:gd name="adj" fmla="val 12858"/>
            </a:avLst>
          </a:prstGeom>
          <a:solidFill>
            <a:srgbClr val="336699"/>
          </a:solidFill>
          <a:ln w="9525">
            <a:noFill/>
            <a:miter lim="800000"/>
            <a:headEnd/>
            <a:tailEnd/>
          </a:ln>
          <a:effectLst>
            <a:outerShdw blurRad="50800" dist="38100" dir="2700000" algn="tl" rotWithShape="0">
              <a:prstClr val="black">
                <a:alpha val="40000"/>
              </a:prstClr>
            </a:outerShdw>
          </a:effectLst>
        </p:spPr>
        <p:txBody>
          <a:bodyPr wrap="square" lIns="93241" tIns="46621" rIns="93241" bIns="46621" anchor="ctr"/>
          <a:lstStyle/>
          <a:p>
            <a:pPr algn="ctr"/>
            <a:r>
              <a:rPr lang="fr-FR" sz="1400" b="1" dirty="0" smtClean="0">
                <a:solidFill>
                  <a:schemeClr val="bg1"/>
                </a:solidFill>
              </a:rPr>
              <a:t>Consommateurs </a:t>
            </a:r>
            <a:endParaRPr lang="fr-FR" sz="1400" b="1" dirty="0">
              <a:solidFill>
                <a:schemeClr val="bg1"/>
              </a:solidFill>
            </a:endParaRPr>
          </a:p>
        </p:txBody>
      </p:sp>
      <p:cxnSp>
        <p:nvCxnSpPr>
          <p:cNvPr id="27" name="Connecteur droit 26"/>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500562" y="2928934"/>
            <a:ext cx="2340384" cy="369332"/>
          </a:xfrm>
          <a:prstGeom prst="rect">
            <a:avLst/>
          </a:prstGeom>
          <a:noFill/>
        </p:spPr>
        <p:txBody>
          <a:bodyPr wrap="none" rtlCol="0">
            <a:spAutoFit/>
          </a:bodyPr>
          <a:lstStyle/>
          <a:p>
            <a:r>
              <a:rPr lang="fr-FR" dirty="0" smtClean="0"/>
              <a:t> Entrepôts frigorifiques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714348" y="1214422"/>
          <a:ext cx="7000924" cy="4942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1"/>
          <p:cNvPicPr>
            <a:picLocks noChangeAspect="1" noChangeArrowheads="1"/>
          </p:cNvPicPr>
          <p:nvPr/>
        </p:nvPicPr>
        <p:blipFill>
          <a:blip r:embed="rId6" cstate="print"/>
          <a:srcRect/>
          <a:stretch>
            <a:fillRect/>
          </a:stretch>
        </p:blipFill>
        <p:spPr bwMode="auto">
          <a:xfrm>
            <a:off x="3214677" y="3643314"/>
            <a:ext cx="1000133" cy="64294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71462"/>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fr-FR" sz="2400" b="1" dirty="0" smtClean="0">
                <a:solidFill>
                  <a:srgbClr val="C00000"/>
                </a:solidFill>
                <a:latin typeface="+mj-lt"/>
                <a:ea typeface="+mj-ea"/>
                <a:cs typeface="+mj-cs"/>
              </a:rPr>
              <a:t>UN MODELE FEDERATEUR DE MOYENS PUBLICS CONSIDERABLES </a:t>
            </a:r>
            <a:endParaRPr lang="fr-FR" sz="2400" b="1" dirty="0">
              <a:solidFill>
                <a:srgbClr val="C00000"/>
              </a:solidFill>
              <a:latin typeface="+mj-lt"/>
              <a:ea typeface="+mj-ea"/>
              <a:cs typeface="+mj-cs"/>
            </a:endParaRPr>
          </a:p>
        </p:txBody>
      </p:sp>
      <p:pic>
        <p:nvPicPr>
          <p:cNvPr id="11" name="Image 10" descr="665.jpg"/>
          <p:cNvPicPr>
            <a:picLocks noChangeAspect="1"/>
          </p:cNvPicPr>
          <p:nvPr/>
        </p:nvPicPr>
        <p:blipFill>
          <a:blip r:embed="rId7" cstate="print"/>
          <a:stretch>
            <a:fillRect/>
          </a:stretch>
        </p:blipFill>
        <p:spPr>
          <a:xfrm>
            <a:off x="3214678" y="3000372"/>
            <a:ext cx="1928826" cy="642942"/>
          </a:xfrm>
          <a:prstGeom prst="rect">
            <a:avLst/>
          </a:prstGeom>
        </p:spPr>
      </p:pic>
      <p:pic>
        <p:nvPicPr>
          <p:cNvPr id="15" name="Image 14" descr="entraide nationale.jpg"/>
          <p:cNvPicPr>
            <a:picLocks noChangeAspect="1"/>
          </p:cNvPicPr>
          <p:nvPr/>
        </p:nvPicPr>
        <p:blipFill>
          <a:blip r:embed="rId8" cstate="print"/>
          <a:stretch>
            <a:fillRect/>
          </a:stretch>
        </p:blipFill>
        <p:spPr>
          <a:xfrm>
            <a:off x="3714744" y="6143644"/>
            <a:ext cx="989399" cy="618374"/>
          </a:xfrm>
          <a:prstGeom prst="rect">
            <a:avLst/>
          </a:prstGeom>
        </p:spPr>
      </p:pic>
      <p:pic>
        <p:nvPicPr>
          <p:cNvPr id="17" name="Image 16" descr="images.jpg"/>
          <p:cNvPicPr>
            <a:picLocks noChangeAspect="1"/>
          </p:cNvPicPr>
          <p:nvPr/>
        </p:nvPicPr>
        <p:blipFill>
          <a:blip r:embed="rId9"/>
          <a:stretch>
            <a:fillRect/>
          </a:stretch>
        </p:blipFill>
        <p:spPr>
          <a:xfrm>
            <a:off x="1793738" y="5704660"/>
            <a:ext cx="992312" cy="581860"/>
          </a:xfrm>
          <a:prstGeom prst="rect">
            <a:avLst/>
          </a:prstGeom>
        </p:spPr>
      </p:pic>
      <p:pic>
        <p:nvPicPr>
          <p:cNvPr id="10" name="Image 9" descr="LOGO PLAN MAROC VERT.jpg"/>
          <p:cNvPicPr>
            <a:picLocks noChangeAspect="1"/>
          </p:cNvPicPr>
          <p:nvPr/>
        </p:nvPicPr>
        <p:blipFill>
          <a:blip r:embed="rId10"/>
          <a:stretch>
            <a:fillRect/>
          </a:stretch>
        </p:blipFill>
        <p:spPr>
          <a:xfrm>
            <a:off x="4214810" y="3643314"/>
            <a:ext cx="923882" cy="642942"/>
          </a:xfrm>
          <a:prstGeom prst="rect">
            <a:avLst/>
          </a:prstGeom>
        </p:spPr>
      </p:pic>
      <p:cxnSp>
        <p:nvCxnSpPr>
          <p:cNvPr id="12" name="Connecteur droit 11"/>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11"/>
          <a:srcRect/>
          <a:stretch>
            <a:fillRect/>
          </a:stretch>
        </p:blipFill>
        <p:spPr bwMode="auto">
          <a:xfrm>
            <a:off x="2285984" y="881045"/>
            <a:ext cx="857256" cy="690567"/>
          </a:xfrm>
          <a:prstGeom prst="rect">
            <a:avLst/>
          </a:prstGeom>
          <a:noFill/>
          <a:ln w="9525">
            <a:noFill/>
            <a:miter lim="800000"/>
            <a:headEnd/>
            <a:tailEnd/>
          </a:ln>
          <a:effectLst/>
        </p:spPr>
      </p:pic>
      <p:pic>
        <p:nvPicPr>
          <p:cNvPr id="16" name="Picture 6"/>
          <p:cNvPicPr>
            <a:picLocks noChangeAspect="1" noChangeArrowheads="1"/>
          </p:cNvPicPr>
          <p:nvPr/>
        </p:nvPicPr>
        <p:blipFill>
          <a:blip r:embed="rId11"/>
          <a:srcRect/>
          <a:stretch>
            <a:fillRect/>
          </a:stretch>
        </p:blipFill>
        <p:spPr bwMode="auto">
          <a:xfrm>
            <a:off x="3857620" y="571480"/>
            <a:ext cx="857256" cy="642942"/>
          </a:xfrm>
          <a:prstGeom prst="rect">
            <a:avLst/>
          </a:prstGeom>
          <a:noFill/>
          <a:ln w="9525">
            <a:noFill/>
            <a:miter lim="800000"/>
            <a:headEnd/>
            <a:tailEnd/>
          </a:ln>
          <a:effectLst/>
        </p:spPr>
      </p:pic>
      <p:pic>
        <p:nvPicPr>
          <p:cNvPr id="18" name="Picture 6"/>
          <p:cNvPicPr>
            <a:picLocks noChangeAspect="1" noChangeArrowheads="1"/>
          </p:cNvPicPr>
          <p:nvPr/>
        </p:nvPicPr>
        <p:blipFill>
          <a:blip r:embed="rId11"/>
          <a:srcRect/>
          <a:stretch>
            <a:fillRect/>
          </a:stretch>
        </p:blipFill>
        <p:spPr bwMode="auto">
          <a:xfrm>
            <a:off x="5715008" y="1000108"/>
            <a:ext cx="857256" cy="642942"/>
          </a:xfrm>
          <a:prstGeom prst="rect">
            <a:avLst/>
          </a:prstGeom>
          <a:noFill/>
          <a:ln w="9525">
            <a:noFill/>
            <a:miter lim="800000"/>
            <a:headEnd/>
            <a:tailEnd/>
          </a:ln>
          <a:effectLst/>
        </p:spPr>
      </p:pic>
      <p:pic>
        <p:nvPicPr>
          <p:cNvPr id="1031" name="Picture 7"/>
          <p:cNvPicPr>
            <a:picLocks noChangeAspect="1" noChangeArrowheads="1"/>
          </p:cNvPicPr>
          <p:nvPr/>
        </p:nvPicPr>
        <p:blipFill>
          <a:blip r:embed="rId12"/>
          <a:srcRect/>
          <a:stretch>
            <a:fillRect/>
          </a:stretch>
        </p:blipFill>
        <p:spPr bwMode="auto">
          <a:xfrm>
            <a:off x="1071538" y="2357430"/>
            <a:ext cx="681038" cy="847725"/>
          </a:xfrm>
          <a:prstGeom prst="rect">
            <a:avLst/>
          </a:prstGeom>
          <a:noFill/>
          <a:ln w="9525">
            <a:noFill/>
            <a:miter lim="800000"/>
            <a:headEnd/>
            <a:tailEnd/>
          </a:ln>
          <a:effectLst/>
        </p:spPr>
      </p:pic>
      <p:pic>
        <p:nvPicPr>
          <p:cNvPr id="1032" name="Picture 8"/>
          <p:cNvPicPr>
            <a:picLocks noChangeAspect="1" noChangeArrowheads="1"/>
          </p:cNvPicPr>
          <p:nvPr/>
        </p:nvPicPr>
        <p:blipFill>
          <a:blip r:embed="rId13"/>
          <a:srcRect/>
          <a:stretch>
            <a:fillRect/>
          </a:stretch>
        </p:blipFill>
        <p:spPr bwMode="auto">
          <a:xfrm>
            <a:off x="877480" y="4071942"/>
            <a:ext cx="765562" cy="585108"/>
          </a:xfrm>
          <a:prstGeom prst="rect">
            <a:avLst/>
          </a:prstGeom>
          <a:noFill/>
          <a:ln w="9525">
            <a:noFill/>
            <a:miter lim="800000"/>
            <a:headEnd/>
            <a:tailEnd/>
          </a:ln>
          <a:effectLst/>
        </p:spPr>
      </p:pic>
      <p:pic>
        <p:nvPicPr>
          <p:cNvPr id="1033" name="Picture 9"/>
          <p:cNvPicPr>
            <a:picLocks noChangeAspect="1" noChangeArrowheads="1"/>
          </p:cNvPicPr>
          <p:nvPr/>
        </p:nvPicPr>
        <p:blipFill>
          <a:blip r:embed="rId14" cstate="print"/>
          <a:srcRect/>
          <a:stretch>
            <a:fillRect/>
          </a:stretch>
        </p:blipFill>
        <p:spPr bwMode="auto">
          <a:xfrm>
            <a:off x="5643570" y="5786454"/>
            <a:ext cx="1009646" cy="50641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5" cstate="print"/>
          <a:srcRect/>
          <a:stretch>
            <a:fillRect/>
          </a:stretch>
        </p:blipFill>
        <p:spPr bwMode="auto">
          <a:xfrm>
            <a:off x="6786578" y="4357694"/>
            <a:ext cx="836837" cy="390524"/>
          </a:xfrm>
          <a:prstGeom prst="rect">
            <a:avLst/>
          </a:prstGeom>
          <a:noFill/>
          <a:ln w="9525">
            <a:noFill/>
            <a:miter lim="800000"/>
            <a:headEnd/>
            <a:tailEnd/>
          </a:ln>
          <a:effectLst/>
        </p:spPr>
      </p:pic>
      <p:pic>
        <p:nvPicPr>
          <p:cNvPr id="22" name="Picture 6"/>
          <p:cNvPicPr>
            <a:picLocks noChangeAspect="1" noChangeArrowheads="1"/>
          </p:cNvPicPr>
          <p:nvPr/>
        </p:nvPicPr>
        <p:blipFill>
          <a:blip r:embed="rId11"/>
          <a:srcRect/>
          <a:stretch>
            <a:fillRect/>
          </a:stretch>
        </p:blipFill>
        <p:spPr bwMode="auto">
          <a:xfrm>
            <a:off x="6715140" y="2857496"/>
            <a:ext cx="857256"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7224" y="2786058"/>
            <a:ext cx="1000132"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III</a:t>
            </a:r>
            <a:endParaRPr lang="fr-FR" sz="2800" b="1" dirty="0"/>
          </a:p>
        </p:txBody>
      </p:sp>
      <p:sp>
        <p:nvSpPr>
          <p:cNvPr id="7" name="Rectangle 6"/>
          <p:cNvSpPr/>
          <p:nvPr/>
        </p:nvSpPr>
        <p:spPr>
          <a:xfrm>
            <a:off x="2357422" y="2786058"/>
            <a:ext cx="6072230"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UN MODELE DE PREFINANCEMENT </a:t>
            </a:r>
          </a:p>
          <a:p>
            <a:r>
              <a:rPr lang="fr-FR" sz="2400" b="1" dirty="0" smtClean="0"/>
              <a:t>DES COOPERATIVES</a:t>
            </a:r>
            <a:endParaRPr lang="fr-FR"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rgbClr val="C00000"/>
                </a:solidFill>
                <a:latin typeface="+mj-lt"/>
                <a:ea typeface="+mj-ea"/>
                <a:cs typeface="+mj-cs"/>
              </a:rPr>
              <a:t>D’UN MODELE BILATERAL PROHIBITIF ET SANS VISIBILITÉ … </a:t>
            </a:r>
            <a:endParaRPr lang="fr-FR" sz="2600" b="1" dirty="0">
              <a:solidFill>
                <a:srgbClr val="C00000"/>
              </a:solidFill>
              <a:latin typeface="+mj-lt"/>
              <a:ea typeface="+mj-ea"/>
              <a:cs typeface="+mj-cs"/>
            </a:endParaRPr>
          </a:p>
        </p:txBody>
      </p:sp>
      <p:cxnSp>
        <p:nvCxnSpPr>
          <p:cNvPr id="10" name="Connecteur droit 9"/>
          <p:cNvCxnSpPr/>
          <p:nvPr/>
        </p:nvCxnSpPr>
        <p:spPr>
          <a:xfrm>
            <a:off x="285720" y="569892"/>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38" name="Picture 14" descr="http://us.123rf.com/400wm/400/400/anatolymas/anatolymas1112/anatolymas111200002/11807776-3d-petite-personne-debout-dans-une-pose-pensive-sur-la-route-menant-dans-les-questions-forestieres-i.jpg"/>
          <p:cNvPicPr>
            <a:picLocks noChangeAspect="1" noChangeArrowheads="1"/>
          </p:cNvPicPr>
          <p:nvPr/>
        </p:nvPicPr>
        <p:blipFill>
          <a:blip r:embed="rId2"/>
          <a:srcRect/>
          <a:stretch>
            <a:fillRect/>
          </a:stretch>
        </p:blipFill>
        <p:spPr bwMode="auto">
          <a:xfrm>
            <a:off x="857224" y="1785926"/>
            <a:ext cx="3214710" cy="3214710"/>
          </a:xfrm>
          <a:prstGeom prst="rect">
            <a:avLst/>
          </a:prstGeom>
          <a:noFill/>
        </p:spPr>
      </p:pic>
      <p:pic>
        <p:nvPicPr>
          <p:cNvPr id="1042" name="Picture 18" descr="http://www.prolognet.qc.ca/clyde/image/idn18.gif"/>
          <p:cNvPicPr>
            <a:picLocks noChangeAspect="1" noChangeArrowheads="1"/>
          </p:cNvPicPr>
          <p:nvPr/>
        </p:nvPicPr>
        <p:blipFill>
          <a:blip r:embed="rId3"/>
          <a:srcRect/>
          <a:stretch>
            <a:fillRect/>
          </a:stretch>
        </p:blipFill>
        <p:spPr bwMode="auto">
          <a:xfrm>
            <a:off x="5210174" y="2000240"/>
            <a:ext cx="3219478" cy="2886076"/>
          </a:xfrm>
          <a:prstGeom prst="rect">
            <a:avLst/>
          </a:prstGeom>
          <a:noFill/>
        </p:spPr>
      </p:pic>
      <p:pic>
        <p:nvPicPr>
          <p:cNvPr id="1044" name="Picture 20" descr="http://www.marocpress.com/wp-content/uploads/2013/01/176485argent-marocain-202176485.png"/>
          <p:cNvPicPr>
            <a:picLocks noChangeAspect="1" noChangeArrowheads="1"/>
          </p:cNvPicPr>
          <p:nvPr/>
        </p:nvPicPr>
        <p:blipFill>
          <a:blip r:embed="rId4" cstate="print"/>
          <a:srcRect/>
          <a:stretch>
            <a:fillRect/>
          </a:stretch>
        </p:blipFill>
        <p:spPr bwMode="auto">
          <a:xfrm>
            <a:off x="6661418" y="1785926"/>
            <a:ext cx="768101" cy="50006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551837"/>
            <a:ext cx="8858312" cy="1815882"/>
          </a:xfrm>
          <a:prstGeom prst="rect">
            <a:avLst/>
          </a:prstGeom>
        </p:spPr>
        <p:txBody>
          <a:bodyPr wrap="square">
            <a:spAutoFit/>
          </a:bodyPr>
          <a:lstStyle/>
          <a:p>
            <a:pPr algn="ctr"/>
            <a:r>
              <a:rPr lang="fr-FR" sz="2800" b="1" dirty="0" smtClean="0">
                <a:solidFill>
                  <a:srgbClr val="002060"/>
                </a:solidFill>
              </a:rPr>
              <a:t>STRATEGIE DE PREFINANCEMENT, D’AGREGATION, </a:t>
            </a:r>
          </a:p>
          <a:p>
            <a:pPr algn="ctr"/>
            <a:r>
              <a:rPr lang="fr-FR" sz="2800" b="1" dirty="0" smtClean="0">
                <a:solidFill>
                  <a:srgbClr val="002060"/>
                </a:solidFill>
              </a:rPr>
              <a:t>DE VALORISATION ET DE COMMERCIALISATION </a:t>
            </a:r>
          </a:p>
          <a:p>
            <a:pPr algn="ctr"/>
            <a:r>
              <a:rPr lang="fr-FR" sz="2800" b="1" dirty="0" smtClean="0">
                <a:solidFill>
                  <a:srgbClr val="002060"/>
                </a:solidFill>
              </a:rPr>
              <a:t>DES PRODUITS DES COOPERATIVES </a:t>
            </a:r>
          </a:p>
          <a:p>
            <a:pPr algn="ctr"/>
            <a:r>
              <a:rPr lang="fr-FR" sz="2800" b="1" dirty="0" smtClean="0">
                <a:solidFill>
                  <a:srgbClr val="002060"/>
                </a:solidFill>
              </a:rPr>
              <a:t>DE L’ÉCONOMIE SOLIDAIRE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5"/>
          <p:cNvSpPr>
            <a:spLocks noChangeArrowheads="1"/>
          </p:cNvSpPr>
          <p:nvPr>
            <p:custDataLst>
              <p:tags r:id="rId1"/>
            </p:custDataLst>
          </p:nvPr>
        </p:nvSpPr>
        <p:spPr bwMode="gray">
          <a:xfrm rot="10800000">
            <a:off x="1643043" y="2643181"/>
            <a:ext cx="5764300" cy="2949624"/>
          </a:xfrm>
          <a:prstGeom prst="triangle">
            <a:avLst>
              <a:gd name="adj" fmla="val 50000"/>
            </a:avLst>
          </a:prstGeom>
          <a:gradFill rotWithShape="1">
            <a:gsLst>
              <a:gs pos="0">
                <a:srgbClr val="00B050"/>
              </a:gs>
              <a:gs pos="100000">
                <a:srgbClr val="C0C0C0"/>
              </a:gs>
            </a:gsLst>
            <a:lin ang="5400000" scaled="1"/>
          </a:gradFill>
          <a:ln w="9525" algn="ctr">
            <a:solidFill>
              <a:srgbClr val="C0C0C0"/>
            </a:solidFill>
            <a:miter lim="800000"/>
            <a:headEnd/>
            <a:tailEnd/>
          </a:ln>
          <a:effectLst>
            <a:outerShdw dist="35921" dir="2700000" algn="ctr" rotWithShape="0">
              <a:schemeClr val="bg2"/>
            </a:outerShdw>
          </a:effectLst>
        </p:spPr>
        <p:txBody>
          <a:bodyPr wrap="none"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fr-FR"/>
          </a:p>
        </p:txBody>
      </p:sp>
      <p:sp>
        <p:nvSpPr>
          <p:cNvPr id="9" name="Rectangle 8"/>
          <p:cNvSpPr/>
          <p:nvPr/>
        </p:nvSpPr>
        <p:spPr>
          <a:xfrm>
            <a:off x="0" y="0"/>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rgbClr val="C00000"/>
                </a:solidFill>
                <a:latin typeface="+mj-lt"/>
                <a:ea typeface="+mj-ea"/>
                <a:cs typeface="+mj-cs"/>
              </a:rPr>
              <a:t>… À UN MODELE TRIANGULAIRE GÉNÉRATEUR DE CROISSANCE  </a:t>
            </a:r>
            <a:endParaRPr lang="fr-FR" sz="2600" b="1" dirty="0">
              <a:solidFill>
                <a:srgbClr val="C00000"/>
              </a:solidFill>
              <a:latin typeface="+mj-lt"/>
              <a:ea typeface="+mj-ea"/>
              <a:cs typeface="+mj-cs"/>
            </a:endParaRPr>
          </a:p>
        </p:txBody>
      </p:sp>
      <p:cxnSp>
        <p:nvCxnSpPr>
          <p:cNvPr id="10" name="Connecteur droit 9"/>
          <p:cNvCxnSpPr/>
          <p:nvPr/>
        </p:nvCxnSpPr>
        <p:spPr>
          <a:xfrm>
            <a:off x="285720" y="641330"/>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5715008" y="930489"/>
            <a:ext cx="3429024" cy="830997"/>
          </a:xfrm>
          <a:prstGeom prst="rect">
            <a:avLst/>
          </a:prstGeom>
          <a:noFill/>
        </p:spPr>
        <p:txBody>
          <a:bodyPr wrap="square" rtlCol="0">
            <a:spAutoFit/>
          </a:bodyPr>
          <a:lstStyle/>
          <a:p>
            <a:pPr algn="ctr"/>
            <a:r>
              <a:rPr lang="fr-FR" sz="2400" b="1" dirty="0" smtClean="0"/>
              <a:t>Coopératives, GIE, Unions de coopératives   </a:t>
            </a:r>
            <a:endParaRPr lang="fr-FR" sz="2400" b="1" dirty="0"/>
          </a:p>
        </p:txBody>
      </p:sp>
      <p:sp>
        <p:nvSpPr>
          <p:cNvPr id="51" name="ZoneTexte 50"/>
          <p:cNvSpPr txBox="1"/>
          <p:nvPr/>
        </p:nvSpPr>
        <p:spPr>
          <a:xfrm>
            <a:off x="-71438" y="928670"/>
            <a:ext cx="2571736" cy="461665"/>
          </a:xfrm>
          <a:prstGeom prst="rect">
            <a:avLst/>
          </a:prstGeom>
          <a:noFill/>
        </p:spPr>
        <p:txBody>
          <a:bodyPr wrap="square" rtlCol="0">
            <a:spAutoFit/>
          </a:bodyPr>
          <a:lstStyle/>
          <a:p>
            <a:pPr algn="ctr"/>
            <a:r>
              <a:rPr lang="fr-FR" sz="2400" b="1" dirty="0" smtClean="0"/>
              <a:t>Bailleurs de fonds</a:t>
            </a:r>
            <a:endParaRPr lang="fr-FR" sz="2400" b="1" dirty="0"/>
          </a:p>
        </p:txBody>
      </p:sp>
      <p:sp>
        <p:nvSpPr>
          <p:cNvPr id="52" name="ZoneTexte 51"/>
          <p:cNvSpPr txBox="1"/>
          <p:nvPr/>
        </p:nvSpPr>
        <p:spPr>
          <a:xfrm>
            <a:off x="3571868" y="5572140"/>
            <a:ext cx="2214578" cy="461665"/>
          </a:xfrm>
          <a:prstGeom prst="rect">
            <a:avLst/>
          </a:prstGeom>
          <a:noFill/>
        </p:spPr>
        <p:txBody>
          <a:bodyPr wrap="square" rtlCol="0">
            <a:spAutoFit/>
          </a:bodyPr>
          <a:lstStyle/>
          <a:p>
            <a:r>
              <a:rPr lang="fr-FR" sz="2400" b="1" dirty="0" smtClean="0"/>
              <a:t>Maroc </a:t>
            </a:r>
            <a:r>
              <a:rPr lang="fr-FR" sz="2400" b="1" dirty="0" err="1" smtClean="0"/>
              <a:t>Taswiq</a:t>
            </a:r>
            <a:endParaRPr lang="fr-FR" sz="2400" b="1" dirty="0"/>
          </a:p>
        </p:txBody>
      </p:sp>
      <p:pic>
        <p:nvPicPr>
          <p:cNvPr id="57" name="Picture 70" descr="bpf_expertises_viduel1_2011122203334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58" y="1418174"/>
            <a:ext cx="1785950" cy="1010694"/>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Image 57" descr="huile olive.jpg"/>
          <p:cNvPicPr>
            <a:picLocks noChangeAspect="1"/>
          </p:cNvPicPr>
          <p:nvPr/>
        </p:nvPicPr>
        <p:blipFill>
          <a:blip r:embed="rId4"/>
          <a:stretch>
            <a:fillRect/>
          </a:stretch>
        </p:blipFill>
        <p:spPr>
          <a:xfrm>
            <a:off x="7863644" y="1725478"/>
            <a:ext cx="494570" cy="642942"/>
          </a:xfrm>
          <a:prstGeom prst="rect">
            <a:avLst/>
          </a:prstGeom>
        </p:spPr>
      </p:pic>
      <p:pic>
        <p:nvPicPr>
          <p:cNvPr id="59" name="Image 58" descr="huile d'argan.jpg"/>
          <p:cNvPicPr>
            <a:picLocks noChangeAspect="1"/>
          </p:cNvPicPr>
          <p:nvPr/>
        </p:nvPicPr>
        <p:blipFill>
          <a:blip r:embed="rId5"/>
          <a:stretch>
            <a:fillRect/>
          </a:stretch>
        </p:blipFill>
        <p:spPr>
          <a:xfrm>
            <a:off x="5929322" y="1736468"/>
            <a:ext cx="642942" cy="692400"/>
          </a:xfrm>
          <a:prstGeom prst="rect">
            <a:avLst/>
          </a:prstGeom>
        </p:spPr>
      </p:pic>
      <p:pic>
        <p:nvPicPr>
          <p:cNvPr id="60" name="Image 59" descr="safran.jpg"/>
          <p:cNvPicPr>
            <a:picLocks noChangeAspect="1"/>
          </p:cNvPicPr>
          <p:nvPr/>
        </p:nvPicPr>
        <p:blipFill>
          <a:blip r:embed="rId6"/>
          <a:stretch>
            <a:fillRect/>
          </a:stretch>
        </p:blipFill>
        <p:spPr>
          <a:xfrm>
            <a:off x="7242682" y="1725478"/>
            <a:ext cx="544028" cy="642942"/>
          </a:xfrm>
          <a:prstGeom prst="rect">
            <a:avLst/>
          </a:prstGeom>
        </p:spPr>
      </p:pic>
      <p:pic>
        <p:nvPicPr>
          <p:cNvPr id="61" name="Image 60" descr="miel.jpg"/>
          <p:cNvPicPr>
            <a:picLocks noChangeAspect="1"/>
          </p:cNvPicPr>
          <p:nvPr/>
        </p:nvPicPr>
        <p:blipFill>
          <a:blip r:embed="rId7"/>
          <a:stretch>
            <a:fillRect/>
          </a:stretch>
        </p:blipFill>
        <p:spPr>
          <a:xfrm>
            <a:off x="6621722" y="1716307"/>
            <a:ext cx="593484" cy="708894"/>
          </a:xfrm>
          <a:prstGeom prst="rect">
            <a:avLst/>
          </a:prstGeom>
        </p:spPr>
      </p:pic>
      <p:pic>
        <p:nvPicPr>
          <p:cNvPr id="62" name="Picture 2"/>
          <p:cNvPicPr>
            <a:picLocks noChangeAspect="1" noChangeArrowheads="1"/>
          </p:cNvPicPr>
          <p:nvPr/>
        </p:nvPicPr>
        <p:blipFill>
          <a:blip r:embed="rId8" cstate="print"/>
          <a:srcRect/>
          <a:stretch>
            <a:fillRect/>
          </a:stretch>
        </p:blipFill>
        <p:spPr bwMode="auto">
          <a:xfrm>
            <a:off x="8457128" y="1725478"/>
            <a:ext cx="544028" cy="642942"/>
          </a:xfrm>
          <a:prstGeom prst="rect">
            <a:avLst/>
          </a:prstGeom>
          <a:noFill/>
          <a:ln w="9525">
            <a:noFill/>
            <a:miter lim="800000"/>
            <a:headEnd/>
            <a:tailEnd/>
          </a:ln>
          <a:effectLst/>
        </p:spPr>
      </p:pic>
      <p:pic>
        <p:nvPicPr>
          <p:cNvPr id="64" name="Image 63" descr="3.jpg"/>
          <p:cNvPicPr>
            <a:picLocks noChangeAspect="1"/>
          </p:cNvPicPr>
          <p:nvPr/>
        </p:nvPicPr>
        <p:blipFill>
          <a:blip r:embed="rId9" cstate="print"/>
          <a:stretch>
            <a:fillRect/>
          </a:stretch>
        </p:blipFill>
        <p:spPr>
          <a:xfrm>
            <a:off x="4357686" y="6072206"/>
            <a:ext cx="902274" cy="613836"/>
          </a:xfrm>
          <a:prstGeom prst="rect">
            <a:avLst/>
          </a:prstGeom>
        </p:spPr>
      </p:pic>
      <p:pic>
        <p:nvPicPr>
          <p:cNvPr id="71" name="Image 70" descr="EXPORTATION.jpg"/>
          <p:cNvPicPr>
            <a:picLocks noChangeAspect="1"/>
          </p:cNvPicPr>
          <p:nvPr/>
        </p:nvPicPr>
        <p:blipFill>
          <a:blip r:embed="rId10" cstate="print"/>
          <a:stretch>
            <a:fillRect/>
          </a:stretch>
        </p:blipFill>
        <p:spPr>
          <a:xfrm>
            <a:off x="6276952" y="6143644"/>
            <a:ext cx="1081130" cy="571504"/>
          </a:xfrm>
          <a:prstGeom prst="rect">
            <a:avLst/>
          </a:prstGeom>
        </p:spPr>
      </p:pic>
      <p:pic>
        <p:nvPicPr>
          <p:cNvPr id="72" name="Image 71" descr="avion.jpeg"/>
          <p:cNvPicPr>
            <a:picLocks noChangeAspect="1"/>
          </p:cNvPicPr>
          <p:nvPr/>
        </p:nvPicPr>
        <p:blipFill>
          <a:blip r:embed="rId11"/>
          <a:stretch>
            <a:fillRect/>
          </a:stretch>
        </p:blipFill>
        <p:spPr>
          <a:xfrm>
            <a:off x="1357290" y="6143644"/>
            <a:ext cx="1143008" cy="571504"/>
          </a:xfrm>
          <a:prstGeom prst="rect">
            <a:avLst/>
          </a:prstGeom>
        </p:spPr>
      </p:pic>
      <p:pic>
        <p:nvPicPr>
          <p:cNvPr id="73" name="Image 72" descr="frigo2.JPG"/>
          <p:cNvPicPr>
            <a:picLocks noChangeAspect="1"/>
          </p:cNvPicPr>
          <p:nvPr/>
        </p:nvPicPr>
        <p:blipFill>
          <a:blip r:embed="rId12" cstate="print"/>
          <a:stretch>
            <a:fillRect/>
          </a:stretch>
        </p:blipFill>
        <p:spPr>
          <a:xfrm>
            <a:off x="2571736" y="6165625"/>
            <a:ext cx="857256" cy="549523"/>
          </a:xfrm>
          <a:prstGeom prst="rect">
            <a:avLst/>
          </a:prstGeom>
        </p:spPr>
      </p:pic>
      <p:pic>
        <p:nvPicPr>
          <p:cNvPr id="74" name="Image 73" descr="commerce.jpg"/>
          <p:cNvPicPr>
            <a:picLocks noChangeAspect="1"/>
          </p:cNvPicPr>
          <p:nvPr/>
        </p:nvPicPr>
        <p:blipFill>
          <a:blip r:embed="rId13" cstate="print"/>
          <a:stretch>
            <a:fillRect/>
          </a:stretch>
        </p:blipFill>
        <p:spPr>
          <a:xfrm>
            <a:off x="3409612" y="6079616"/>
            <a:ext cx="1019512" cy="706970"/>
          </a:xfrm>
          <a:prstGeom prst="rect">
            <a:avLst/>
          </a:prstGeom>
        </p:spPr>
      </p:pic>
      <p:pic>
        <p:nvPicPr>
          <p:cNvPr id="75" name="Image 74" descr="camion.jpg"/>
          <p:cNvPicPr>
            <a:picLocks noChangeAspect="1"/>
          </p:cNvPicPr>
          <p:nvPr/>
        </p:nvPicPr>
        <p:blipFill>
          <a:blip r:embed="rId14" cstate="print"/>
          <a:stretch>
            <a:fillRect/>
          </a:stretch>
        </p:blipFill>
        <p:spPr>
          <a:xfrm>
            <a:off x="5357818" y="6072206"/>
            <a:ext cx="857256" cy="76581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1462"/>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fr-FR" sz="2600" b="1" dirty="0" smtClean="0">
                <a:solidFill>
                  <a:srgbClr val="C00000"/>
                </a:solidFill>
                <a:latin typeface="+mj-lt"/>
                <a:ea typeface="+mj-ea"/>
                <a:cs typeface="+mj-cs"/>
              </a:rPr>
              <a:t>FONCTIONNEMENT DU MODÈLE </a:t>
            </a:r>
            <a:endParaRPr lang="fr-FR" sz="2600" b="1" dirty="0">
              <a:solidFill>
                <a:srgbClr val="C00000"/>
              </a:solidFill>
              <a:latin typeface="+mj-lt"/>
              <a:ea typeface="+mj-ea"/>
              <a:cs typeface="+mj-cs"/>
            </a:endParaRPr>
          </a:p>
        </p:txBody>
      </p:sp>
      <p:cxnSp>
        <p:nvCxnSpPr>
          <p:cNvPr id="12" name="Connecteur droit 11"/>
          <p:cNvCxnSpPr/>
          <p:nvPr/>
        </p:nvCxnSpPr>
        <p:spPr>
          <a:xfrm>
            <a:off x="285720" y="641330"/>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ZoneTexte 15"/>
          <p:cNvSpPr txBox="1">
            <a:spLocks noChangeArrowheads="1"/>
          </p:cNvSpPr>
          <p:nvPr/>
        </p:nvSpPr>
        <p:spPr bwMode="auto">
          <a:xfrm>
            <a:off x="305100" y="1285860"/>
            <a:ext cx="2552388" cy="1571636"/>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endParaRPr lang="fr-FR" sz="1200" b="1" dirty="0" smtClean="0"/>
          </a:p>
          <a:p>
            <a:pPr defTabSz="987425">
              <a:buFontTx/>
              <a:buChar char="-"/>
            </a:pPr>
            <a:endParaRPr lang="fr-FR" sz="400" b="1" dirty="0" smtClean="0"/>
          </a:p>
          <a:p>
            <a:pPr algn="ctr" defTabSz="987425">
              <a:buClr>
                <a:srgbClr val="C00000"/>
              </a:buClr>
            </a:pPr>
            <a:r>
              <a:rPr lang="fr-FR" sz="1400" b="1" dirty="0" smtClean="0"/>
              <a:t>Des programmes de production minimalistes  concertés et validés entre les coopératives, les bailleurs de fonds et Maroc </a:t>
            </a:r>
            <a:r>
              <a:rPr lang="fr-FR" sz="1400" b="1" dirty="0" err="1" smtClean="0"/>
              <a:t>Taswiq</a:t>
            </a:r>
            <a:r>
              <a:rPr lang="fr-FR" sz="1400" b="1" dirty="0" smtClean="0"/>
              <a:t> sur la base des conditions de production et des attentes des marchés</a:t>
            </a:r>
            <a:endParaRPr lang="fr-FR" sz="1200" b="1" dirty="0" smtClean="0"/>
          </a:p>
          <a:p>
            <a:pPr algn="ctr" defTabSz="987425">
              <a:buFontTx/>
              <a:buChar char="-"/>
            </a:pPr>
            <a:endParaRPr lang="fr-FR" sz="1200" b="1" dirty="0"/>
          </a:p>
        </p:txBody>
      </p:sp>
      <p:sp>
        <p:nvSpPr>
          <p:cNvPr id="21" name="ZoneTexte 15"/>
          <p:cNvSpPr txBox="1">
            <a:spLocks noChangeArrowheads="1"/>
          </p:cNvSpPr>
          <p:nvPr/>
        </p:nvSpPr>
        <p:spPr bwMode="auto">
          <a:xfrm>
            <a:off x="876604" y="3143248"/>
            <a:ext cx="2552388" cy="1206059"/>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endParaRPr lang="fr-FR" sz="1200" b="1" dirty="0" smtClean="0"/>
          </a:p>
          <a:p>
            <a:pPr defTabSz="987425">
              <a:buFontTx/>
              <a:buChar char="-"/>
            </a:pPr>
            <a:endParaRPr lang="fr-FR" sz="400" b="1" dirty="0" smtClean="0"/>
          </a:p>
          <a:p>
            <a:pPr algn="ctr" defTabSz="987425">
              <a:buClr>
                <a:srgbClr val="C00000"/>
              </a:buClr>
            </a:pPr>
            <a:r>
              <a:rPr lang="fr-FR" sz="1400" b="1" dirty="0" smtClean="0"/>
              <a:t>Des achats mutualisés par les bailleurs de fonds et Maroc </a:t>
            </a:r>
            <a:r>
              <a:rPr lang="fr-FR" sz="1400" b="1" dirty="0" err="1" smtClean="0"/>
              <a:t>Taswiq</a:t>
            </a:r>
            <a:r>
              <a:rPr lang="fr-FR" sz="1400" b="1" dirty="0" smtClean="0"/>
              <a:t> sur la base de cahiers des charges et d’un large appel à la concurrence     </a:t>
            </a:r>
            <a:endParaRPr lang="fr-FR" sz="1200" b="1" dirty="0" smtClean="0"/>
          </a:p>
          <a:p>
            <a:pPr algn="ctr" defTabSz="987425">
              <a:buFontTx/>
              <a:buChar char="-"/>
            </a:pPr>
            <a:endParaRPr lang="fr-FR" sz="1200" b="1" dirty="0"/>
          </a:p>
        </p:txBody>
      </p:sp>
      <p:sp>
        <p:nvSpPr>
          <p:cNvPr id="23" name="ZoneTexte 15"/>
          <p:cNvSpPr txBox="1">
            <a:spLocks noChangeArrowheads="1"/>
          </p:cNvSpPr>
          <p:nvPr/>
        </p:nvSpPr>
        <p:spPr bwMode="auto">
          <a:xfrm>
            <a:off x="4643438" y="4794709"/>
            <a:ext cx="2857520" cy="1563249"/>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endParaRPr lang="fr-FR" sz="1200" b="1" dirty="0" smtClean="0"/>
          </a:p>
          <a:p>
            <a:pPr defTabSz="987425">
              <a:buFontTx/>
              <a:buChar char="-"/>
            </a:pPr>
            <a:endParaRPr lang="fr-FR" sz="400" b="1" dirty="0" smtClean="0"/>
          </a:p>
          <a:p>
            <a:pPr algn="ctr" defTabSz="987425">
              <a:buClr>
                <a:srgbClr val="C00000"/>
              </a:buClr>
            </a:pPr>
            <a:r>
              <a:rPr lang="fr-FR" sz="1400" b="1" dirty="0" smtClean="0"/>
              <a:t>Des ventes locales et des exportations par Maroc </a:t>
            </a:r>
            <a:r>
              <a:rPr lang="fr-FR" sz="1400" b="1" dirty="0" err="1" smtClean="0"/>
              <a:t>Taswiq</a:t>
            </a:r>
            <a:r>
              <a:rPr lang="fr-FR" sz="1400" b="1" dirty="0" smtClean="0"/>
              <a:t>, soutenues par des certifications et des contrôles qualité en amont et des stratégies marketing, de promotion et de commercialisation en aval</a:t>
            </a:r>
            <a:endParaRPr lang="fr-FR" sz="1200" b="1" dirty="0" smtClean="0"/>
          </a:p>
          <a:p>
            <a:pPr algn="ctr" defTabSz="987425">
              <a:buFontTx/>
              <a:buChar char="-"/>
            </a:pPr>
            <a:endParaRPr lang="fr-FR" sz="1200" b="1" dirty="0"/>
          </a:p>
        </p:txBody>
      </p:sp>
      <p:sp>
        <p:nvSpPr>
          <p:cNvPr id="25" name="ZoneTexte 15"/>
          <p:cNvSpPr txBox="1">
            <a:spLocks noChangeArrowheads="1"/>
          </p:cNvSpPr>
          <p:nvPr/>
        </p:nvSpPr>
        <p:spPr bwMode="auto">
          <a:xfrm>
            <a:off x="5448636" y="3223073"/>
            <a:ext cx="2552388" cy="1063183"/>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endParaRPr lang="fr-FR" sz="1200" b="1" dirty="0" smtClean="0"/>
          </a:p>
          <a:p>
            <a:pPr defTabSz="987425">
              <a:buFontTx/>
              <a:buChar char="-"/>
            </a:pPr>
            <a:endParaRPr lang="fr-FR" sz="400" b="1" dirty="0" smtClean="0"/>
          </a:p>
          <a:p>
            <a:pPr algn="ctr" defTabSz="987425">
              <a:buClr>
                <a:srgbClr val="C00000"/>
              </a:buClr>
            </a:pPr>
            <a:r>
              <a:rPr lang="fr-FR" sz="1400" b="1" dirty="0" smtClean="0"/>
              <a:t>Des recettes rétribuées par Maroc </a:t>
            </a:r>
            <a:r>
              <a:rPr lang="fr-FR" sz="1400" b="1" dirty="0" err="1" smtClean="0"/>
              <a:t>Taswiq</a:t>
            </a:r>
            <a:r>
              <a:rPr lang="fr-FR" sz="1400" b="1" dirty="0" smtClean="0"/>
              <a:t> aux coopératives dans des délais très courts      </a:t>
            </a:r>
            <a:endParaRPr lang="fr-FR" sz="1200" b="1" dirty="0" smtClean="0"/>
          </a:p>
          <a:p>
            <a:pPr algn="ctr" defTabSz="987425">
              <a:buFontTx/>
              <a:buChar char="-"/>
            </a:pPr>
            <a:endParaRPr lang="fr-FR" sz="1200" b="1" dirty="0"/>
          </a:p>
        </p:txBody>
      </p:sp>
      <p:sp>
        <p:nvSpPr>
          <p:cNvPr id="29" name="ZoneTexte 15"/>
          <p:cNvSpPr txBox="1">
            <a:spLocks noChangeArrowheads="1"/>
          </p:cNvSpPr>
          <p:nvPr/>
        </p:nvSpPr>
        <p:spPr bwMode="auto">
          <a:xfrm>
            <a:off x="6091578" y="1285860"/>
            <a:ext cx="2552388" cy="1500198"/>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endParaRPr lang="fr-FR" sz="1200" b="1" dirty="0" smtClean="0"/>
          </a:p>
          <a:p>
            <a:pPr defTabSz="987425">
              <a:buFontTx/>
              <a:buChar char="-"/>
            </a:pPr>
            <a:endParaRPr lang="fr-FR" sz="400" b="1" dirty="0" smtClean="0"/>
          </a:p>
          <a:p>
            <a:pPr algn="ctr" defTabSz="987425">
              <a:buClr>
                <a:srgbClr val="C00000"/>
              </a:buClr>
            </a:pPr>
            <a:r>
              <a:rPr lang="fr-FR" sz="1400" b="1" dirty="0" smtClean="0"/>
              <a:t>Des redevances prélevées par Maroc </a:t>
            </a:r>
            <a:r>
              <a:rPr lang="fr-FR" sz="1400" b="1" dirty="0" err="1" smtClean="0"/>
              <a:t>Taswiq</a:t>
            </a:r>
            <a:r>
              <a:rPr lang="fr-FR" sz="1400" b="1" dirty="0" smtClean="0"/>
              <a:t> au profit des bailleurs de fonds sur la base d’échéanciers et de délégations de créances remis par la coopérative  </a:t>
            </a:r>
            <a:endParaRPr lang="fr-FR" sz="1200" b="1" dirty="0" smtClean="0"/>
          </a:p>
          <a:p>
            <a:pPr algn="ctr" defTabSz="987425">
              <a:buFontTx/>
              <a:buChar char="-"/>
            </a:pPr>
            <a:endParaRPr lang="fr-FR" sz="1200" b="1" dirty="0"/>
          </a:p>
        </p:txBody>
      </p:sp>
      <p:sp>
        <p:nvSpPr>
          <p:cNvPr id="33" name="ZoneTexte 15"/>
          <p:cNvSpPr txBox="1">
            <a:spLocks noChangeArrowheads="1"/>
          </p:cNvSpPr>
          <p:nvPr/>
        </p:nvSpPr>
        <p:spPr bwMode="auto">
          <a:xfrm>
            <a:off x="1500166" y="4857759"/>
            <a:ext cx="2552388" cy="1500199"/>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endParaRPr lang="fr-FR" sz="1200" b="1" dirty="0" smtClean="0"/>
          </a:p>
          <a:p>
            <a:pPr defTabSz="987425">
              <a:buFontTx/>
              <a:buChar char="-"/>
            </a:pPr>
            <a:endParaRPr lang="fr-FR" sz="400" b="1" dirty="0" smtClean="0"/>
          </a:p>
          <a:p>
            <a:pPr algn="ctr" defTabSz="987425">
              <a:buClr>
                <a:srgbClr val="C00000"/>
              </a:buClr>
            </a:pPr>
            <a:r>
              <a:rPr lang="fr-FR" sz="1400" b="1" dirty="0" smtClean="0"/>
              <a:t>Des reliquats de préfinancement correspondant aux rubriques non </a:t>
            </a:r>
            <a:r>
              <a:rPr lang="fr-FR" sz="1400" b="1" dirty="0" err="1" smtClean="0"/>
              <a:t>mutualisables</a:t>
            </a:r>
            <a:r>
              <a:rPr lang="fr-FR" sz="1400" b="1" dirty="0" smtClean="0"/>
              <a:t>, attribués par les bailleurs de fonds aux coopératives      </a:t>
            </a:r>
            <a:endParaRPr lang="fr-FR" sz="1200" b="1" dirty="0" smtClean="0"/>
          </a:p>
          <a:p>
            <a:pPr algn="ctr" defTabSz="987425">
              <a:buFontTx/>
              <a:buChar char="-"/>
            </a:pPr>
            <a:endParaRPr lang="fr-FR" sz="1200" b="1" dirty="0"/>
          </a:p>
        </p:txBody>
      </p:sp>
      <p:sp>
        <p:nvSpPr>
          <p:cNvPr id="34" name="Oval 35"/>
          <p:cNvSpPr/>
          <p:nvPr/>
        </p:nvSpPr>
        <p:spPr>
          <a:xfrm>
            <a:off x="140321" y="1142984"/>
            <a:ext cx="288275" cy="291241"/>
          </a:xfrm>
          <a:prstGeom prst="ellipse">
            <a:avLst/>
          </a:prstGeom>
          <a:solidFill>
            <a:srgbClr val="00B05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1</a:t>
            </a:r>
          </a:p>
        </p:txBody>
      </p:sp>
      <p:sp>
        <p:nvSpPr>
          <p:cNvPr id="35" name="Oval 35"/>
          <p:cNvSpPr/>
          <p:nvPr/>
        </p:nvSpPr>
        <p:spPr>
          <a:xfrm>
            <a:off x="5998237" y="1142984"/>
            <a:ext cx="288275" cy="291241"/>
          </a:xfrm>
          <a:prstGeom prst="ellipse">
            <a:avLst/>
          </a:prstGeom>
          <a:solidFill>
            <a:srgbClr val="00B05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6</a:t>
            </a:r>
          </a:p>
        </p:txBody>
      </p:sp>
      <p:sp>
        <p:nvSpPr>
          <p:cNvPr id="36" name="Oval 35"/>
          <p:cNvSpPr/>
          <p:nvPr/>
        </p:nvSpPr>
        <p:spPr>
          <a:xfrm>
            <a:off x="5355295" y="3071810"/>
            <a:ext cx="288275" cy="291241"/>
          </a:xfrm>
          <a:prstGeom prst="ellipse">
            <a:avLst/>
          </a:prstGeom>
          <a:solidFill>
            <a:srgbClr val="00B05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5</a:t>
            </a:r>
          </a:p>
        </p:txBody>
      </p:sp>
      <p:sp>
        <p:nvSpPr>
          <p:cNvPr id="37" name="Oval 35"/>
          <p:cNvSpPr/>
          <p:nvPr/>
        </p:nvSpPr>
        <p:spPr>
          <a:xfrm>
            <a:off x="4500562" y="4643446"/>
            <a:ext cx="288275" cy="291241"/>
          </a:xfrm>
          <a:prstGeom prst="ellipse">
            <a:avLst/>
          </a:prstGeom>
          <a:solidFill>
            <a:srgbClr val="00B05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4</a:t>
            </a:r>
          </a:p>
        </p:txBody>
      </p:sp>
      <p:sp>
        <p:nvSpPr>
          <p:cNvPr id="38" name="Oval 35"/>
          <p:cNvSpPr/>
          <p:nvPr/>
        </p:nvSpPr>
        <p:spPr>
          <a:xfrm>
            <a:off x="1354767" y="4714884"/>
            <a:ext cx="288275" cy="291241"/>
          </a:xfrm>
          <a:prstGeom prst="ellipse">
            <a:avLst/>
          </a:prstGeom>
          <a:solidFill>
            <a:srgbClr val="00B05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3</a:t>
            </a:r>
          </a:p>
        </p:txBody>
      </p:sp>
      <p:sp>
        <p:nvSpPr>
          <p:cNvPr id="39" name="Oval 35"/>
          <p:cNvSpPr/>
          <p:nvPr/>
        </p:nvSpPr>
        <p:spPr>
          <a:xfrm>
            <a:off x="783263" y="3000372"/>
            <a:ext cx="288275" cy="291241"/>
          </a:xfrm>
          <a:prstGeom prst="ellipse">
            <a:avLst/>
          </a:prstGeom>
          <a:solidFill>
            <a:srgbClr val="00B05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chemeClr val="bg1"/>
                </a:solidFill>
                <a:latin typeface="+mj-lt"/>
              </a:rPr>
              <a:t>2</a:t>
            </a:r>
          </a:p>
        </p:txBody>
      </p:sp>
      <p:pic>
        <p:nvPicPr>
          <p:cNvPr id="16" name="Image 15" descr="bourse.gif"/>
          <p:cNvPicPr>
            <a:picLocks noChangeAspect="1"/>
          </p:cNvPicPr>
          <p:nvPr/>
        </p:nvPicPr>
        <p:blipFill>
          <a:blip r:embed="rId2" cstate="print"/>
          <a:stretch>
            <a:fillRect/>
          </a:stretch>
        </p:blipFill>
        <p:spPr>
          <a:xfrm>
            <a:off x="3562359" y="785794"/>
            <a:ext cx="1581145" cy="1167817"/>
          </a:xfrm>
          <a:prstGeom prst="rect">
            <a:avLst/>
          </a:prstGeom>
        </p:spPr>
      </p:pic>
      <p:sp>
        <p:nvSpPr>
          <p:cNvPr id="17" name="ZoneTexte 15"/>
          <p:cNvSpPr txBox="1">
            <a:spLocks noChangeArrowheads="1"/>
          </p:cNvSpPr>
          <p:nvPr/>
        </p:nvSpPr>
        <p:spPr bwMode="auto">
          <a:xfrm>
            <a:off x="71406" y="4857760"/>
            <a:ext cx="1143008" cy="1500199"/>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endParaRPr lang="fr-FR" sz="1200" b="1" dirty="0" smtClean="0"/>
          </a:p>
          <a:p>
            <a:pPr defTabSz="987425">
              <a:buFontTx/>
              <a:buChar char="-"/>
            </a:pPr>
            <a:endParaRPr lang="fr-FR" sz="400" b="1" dirty="0" smtClean="0"/>
          </a:p>
          <a:p>
            <a:pPr algn="ctr" defTabSz="987425">
              <a:buClr>
                <a:srgbClr val="C00000"/>
              </a:buClr>
            </a:pPr>
            <a:r>
              <a:rPr lang="fr-FR" sz="1100" b="1" dirty="0" smtClean="0">
                <a:solidFill>
                  <a:srgbClr val="00823B"/>
                </a:solidFill>
              </a:rPr>
              <a:t>Avances des bailleurs de fonds aux coopératives sur produits déjà  livrés à Maroc </a:t>
            </a:r>
            <a:r>
              <a:rPr lang="fr-FR" sz="1100" b="1" dirty="0" err="1" smtClean="0">
                <a:solidFill>
                  <a:srgbClr val="00823B"/>
                </a:solidFill>
              </a:rPr>
              <a:t>Taswiq</a:t>
            </a:r>
            <a:r>
              <a:rPr lang="fr-FR" sz="1100" b="1" dirty="0" smtClean="0">
                <a:solidFill>
                  <a:srgbClr val="00823B"/>
                </a:solidFill>
              </a:rPr>
              <a:t>      </a:t>
            </a:r>
          </a:p>
          <a:p>
            <a:pPr algn="ctr" defTabSz="987425">
              <a:buFontTx/>
              <a:buChar char="-"/>
            </a:pPr>
            <a:endParaRPr lang="fr-FR" sz="1100" b="1" dirty="0"/>
          </a:p>
        </p:txBody>
      </p:sp>
      <p:sp>
        <p:nvSpPr>
          <p:cNvPr id="22" name="Oval 35"/>
          <p:cNvSpPr/>
          <p:nvPr/>
        </p:nvSpPr>
        <p:spPr>
          <a:xfrm>
            <a:off x="-32" y="4780833"/>
            <a:ext cx="288275" cy="291241"/>
          </a:xfrm>
          <a:prstGeom prst="ellipse">
            <a:avLst/>
          </a:prstGeom>
          <a:solidFill>
            <a:srgbClr val="00B05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93276" tIns="46638" rIns="93276" bIns="46638" rtlCol="0" anchor="ctr"/>
          <a:lstStyle/>
          <a:p>
            <a:pPr algn="ctr"/>
            <a:r>
              <a:rPr lang="fr-FR" sz="1000" b="1" dirty="0" smtClean="0">
                <a:solidFill>
                  <a:srgbClr val="C00000"/>
                </a:solidFill>
                <a:latin typeface="+mj-lt"/>
              </a:rPr>
              <a:t>3 bis</a:t>
            </a:r>
          </a:p>
        </p:txBody>
      </p:sp>
      <p:pic>
        <p:nvPicPr>
          <p:cNvPr id="27" name="Image 26" descr="image.jpg"/>
          <p:cNvPicPr>
            <a:picLocks noChangeAspect="1"/>
          </p:cNvPicPr>
          <p:nvPr/>
        </p:nvPicPr>
        <p:blipFill>
          <a:blip r:embed="rId3"/>
          <a:stretch>
            <a:fillRect/>
          </a:stretch>
        </p:blipFill>
        <p:spPr>
          <a:xfrm>
            <a:off x="142844" y="4143380"/>
            <a:ext cx="714380" cy="6500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rgbClr val="C00000"/>
                </a:solidFill>
                <a:latin typeface="+mj-lt"/>
                <a:ea typeface="+mj-ea"/>
                <a:cs typeface="+mj-cs"/>
              </a:rPr>
              <a:t>RÉSULTATS ATTENDUS DU NOUVEAU DEAL</a:t>
            </a:r>
            <a:endParaRPr lang="fr-FR" sz="2600" b="1" dirty="0">
              <a:solidFill>
                <a:srgbClr val="C00000"/>
              </a:solidFill>
              <a:latin typeface="+mj-lt"/>
              <a:ea typeface="+mj-ea"/>
              <a:cs typeface="+mj-cs"/>
            </a:endParaRPr>
          </a:p>
        </p:txBody>
      </p:sp>
      <p:cxnSp>
        <p:nvCxnSpPr>
          <p:cNvPr id="10" name="Connecteur droit 9"/>
          <p:cNvCxnSpPr/>
          <p:nvPr/>
        </p:nvCxnSpPr>
        <p:spPr>
          <a:xfrm>
            <a:off x="285720" y="569892"/>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ZoneTexte 15"/>
          <p:cNvSpPr txBox="1">
            <a:spLocks noChangeArrowheads="1"/>
          </p:cNvSpPr>
          <p:nvPr/>
        </p:nvSpPr>
        <p:spPr bwMode="auto">
          <a:xfrm>
            <a:off x="142844" y="2928934"/>
            <a:ext cx="3143272" cy="3857652"/>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buFontTx/>
              <a:buChar char="-"/>
            </a:pPr>
            <a:endParaRPr lang="fr-FR" sz="400" b="1" dirty="0" smtClean="0"/>
          </a:p>
          <a:p>
            <a:pPr defTabSz="987425">
              <a:buClr>
                <a:srgbClr val="C00000"/>
              </a:buClr>
              <a:buFont typeface="Wingdings" pitchFamily="2" charset="2"/>
              <a:buChar char="§"/>
            </a:pPr>
            <a:endParaRPr lang="fr-FR" sz="1600" b="1" dirty="0" smtClean="0"/>
          </a:p>
          <a:p>
            <a:pPr defTabSz="987425">
              <a:buClr>
                <a:srgbClr val="C00000"/>
              </a:buClr>
              <a:buFont typeface="Wingdings" pitchFamily="2" charset="2"/>
              <a:buChar char="§"/>
            </a:pPr>
            <a:r>
              <a:rPr lang="fr-FR" sz="1500" b="1" dirty="0" smtClean="0"/>
              <a:t> Baisse structurelle des taux </a:t>
            </a:r>
          </a:p>
          <a:p>
            <a:pPr defTabSz="987425">
              <a:buClr>
                <a:srgbClr val="C00000"/>
              </a:buClr>
            </a:pPr>
            <a:r>
              <a:rPr lang="fr-FR" sz="1500" b="1" dirty="0" smtClean="0"/>
              <a:t>   d’intérêt, </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Meilleure accessibilité à l’argent,</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Meilleure valorisation des produits</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Visibilité de vente,</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Amélioration substantielle de la </a:t>
            </a:r>
          </a:p>
          <a:p>
            <a:pPr defTabSz="987425">
              <a:buClr>
                <a:srgbClr val="C00000"/>
              </a:buClr>
            </a:pPr>
            <a:r>
              <a:rPr lang="fr-FR" sz="1500" b="1" dirty="0" smtClean="0"/>
              <a:t>   compétitivité, </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Augmentation substantielle de </a:t>
            </a:r>
          </a:p>
          <a:p>
            <a:pPr defTabSz="987425">
              <a:buClr>
                <a:srgbClr val="C00000"/>
              </a:buClr>
            </a:pPr>
            <a:r>
              <a:rPr lang="fr-FR" sz="1500" b="1" dirty="0" smtClean="0"/>
              <a:t>   la capacité de production, </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Revenu équitable et durable</a:t>
            </a:r>
          </a:p>
          <a:p>
            <a:pPr defTabSz="987425">
              <a:buClr>
                <a:srgbClr val="C00000"/>
              </a:buClr>
              <a:buFont typeface="Wingdings" pitchFamily="2" charset="2"/>
              <a:buChar char="§"/>
            </a:pPr>
            <a:endParaRPr lang="fr-FR" sz="800" b="1" dirty="0" smtClean="0"/>
          </a:p>
          <a:p>
            <a:pPr defTabSz="987425">
              <a:buClr>
                <a:srgbClr val="C00000"/>
              </a:buClr>
              <a:buFont typeface="Wingdings" pitchFamily="2" charset="2"/>
              <a:buChar char="§"/>
            </a:pPr>
            <a:r>
              <a:rPr lang="fr-FR" sz="1500" b="1" dirty="0" smtClean="0"/>
              <a:t> Fixation dans leur environnement</a:t>
            </a:r>
          </a:p>
          <a:p>
            <a:pPr defTabSz="987425">
              <a:buClr>
                <a:srgbClr val="C00000"/>
              </a:buClr>
            </a:pPr>
            <a:endParaRPr lang="fr-FR" sz="1600" b="1" dirty="0" smtClean="0"/>
          </a:p>
        </p:txBody>
      </p:sp>
      <p:pic>
        <p:nvPicPr>
          <p:cNvPr id="5" name="Picture 49" descr="XSmallConsistency"/>
          <p:cNvPicPr>
            <a:picLocks noChangeAspect="1" noChangeArrowheads="1"/>
          </p:cNvPicPr>
          <p:nvPr>
            <p:custDataLst>
              <p:tags r:id="rId1"/>
            </p:custDataLst>
          </p:nvPr>
        </p:nvPicPr>
        <p:blipFill>
          <a:blip r:embed="rId3">
            <a:extLst>
              <a:ext uri="{28A0092B-C50C-407E-A947-70E740481C1C}">
                <a14:useLocalDpi xmlns:a14="http://schemas.microsoft.com/office/drawing/2010/main" xmlns="" val="0"/>
              </a:ext>
            </a:extLst>
          </a:blip>
          <a:srcRect r="5640"/>
          <a:stretch>
            <a:fillRect/>
          </a:stretch>
        </p:blipFill>
        <p:spPr bwMode="gray">
          <a:xfrm>
            <a:off x="4214809" y="2928934"/>
            <a:ext cx="857257" cy="64294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ZoneTexte 15"/>
          <p:cNvSpPr txBox="1">
            <a:spLocks noChangeArrowheads="1"/>
          </p:cNvSpPr>
          <p:nvPr/>
        </p:nvSpPr>
        <p:spPr bwMode="auto">
          <a:xfrm>
            <a:off x="3428992" y="2928934"/>
            <a:ext cx="2643206" cy="3857652"/>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buFontTx/>
              <a:buChar char="-"/>
            </a:pPr>
            <a:endParaRPr lang="fr-FR" sz="400" b="1" dirty="0" smtClean="0"/>
          </a:p>
          <a:p>
            <a:pPr defTabSz="987425">
              <a:buClr>
                <a:srgbClr val="C00000"/>
              </a:buClr>
            </a:pPr>
            <a:endParaRPr lang="fr-FR" sz="1600" b="1" dirty="0" smtClean="0"/>
          </a:p>
          <a:p>
            <a:pPr defTabSz="987425">
              <a:buClr>
                <a:srgbClr val="C00000"/>
              </a:buClr>
              <a:buFont typeface="Wingdings" pitchFamily="2" charset="2"/>
              <a:buChar char="§"/>
            </a:pPr>
            <a:endParaRPr lang="fr-FR" sz="1600" b="1" dirty="0" smtClean="0"/>
          </a:p>
          <a:p>
            <a:pPr defTabSz="987425">
              <a:buClr>
                <a:srgbClr val="C00000"/>
              </a:buClr>
              <a:buFont typeface="Wingdings" pitchFamily="2" charset="2"/>
              <a:buChar char="§"/>
            </a:pPr>
            <a:endParaRPr lang="fr-FR" sz="1600" b="1" dirty="0" smtClean="0"/>
          </a:p>
          <a:p>
            <a:pPr defTabSz="987425">
              <a:buClr>
                <a:srgbClr val="C00000"/>
              </a:buClr>
              <a:buFont typeface="Wingdings" pitchFamily="2" charset="2"/>
              <a:buChar char="§"/>
            </a:pPr>
            <a:r>
              <a:rPr lang="fr-FR" sz="1600" b="1" dirty="0" smtClean="0"/>
              <a:t> </a:t>
            </a:r>
            <a:r>
              <a:rPr lang="fr-FR" sz="1500" b="1" dirty="0" smtClean="0"/>
              <a:t>Minimisation considérable </a:t>
            </a:r>
          </a:p>
          <a:p>
            <a:pPr defTabSz="987425">
              <a:buClr>
                <a:srgbClr val="C00000"/>
              </a:buClr>
            </a:pPr>
            <a:r>
              <a:rPr lang="fr-FR" sz="1500" b="1" dirty="0" smtClean="0"/>
              <a:t>   du risque d’insolvabilité, </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Baisse structurelle des taux </a:t>
            </a:r>
          </a:p>
          <a:p>
            <a:pPr defTabSz="987425">
              <a:buClr>
                <a:srgbClr val="C00000"/>
              </a:buClr>
            </a:pPr>
            <a:r>
              <a:rPr lang="fr-FR" sz="1500" b="1" dirty="0" smtClean="0"/>
              <a:t>   d’intérêt, </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Visibilité de récupération des </a:t>
            </a:r>
          </a:p>
          <a:p>
            <a:pPr defTabSz="987425">
              <a:buClr>
                <a:srgbClr val="C00000"/>
              </a:buClr>
            </a:pPr>
            <a:r>
              <a:rPr lang="fr-FR" sz="1500" b="1" dirty="0" smtClean="0"/>
              <a:t>   fonds,</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Viabilité du système de </a:t>
            </a:r>
          </a:p>
          <a:p>
            <a:pPr defTabSz="987425">
              <a:buClr>
                <a:srgbClr val="C00000"/>
              </a:buClr>
            </a:pPr>
            <a:r>
              <a:rPr lang="fr-FR" sz="1500" b="1" dirty="0" smtClean="0"/>
              <a:t>   préfinancement</a:t>
            </a:r>
          </a:p>
          <a:p>
            <a:pPr defTabSz="987425">
              <a:buClr>
                <a:srgbClr val="C00000"/>
              </a:buClr>
            </a:pPr>
            <a:endParaRPr lang="fr-FR" sz="800" b="1" dirty="0" smtClean="0"/>
          </a:p>
          <a:p>
            <a:pPr defTabSz="987425">
              <a:buClr>
                <a:srgbClr val="C00000"/>
              </a:buClr>
              <a:buFont typeface="Wingdings" pitchFamily="2" charset="2"/>
              <a:buChar char="§"/>
            </a:pPr>
            <a:r>
              <a:rPr lang="fr-FR" sz="1500" b="1" dirty="0" smtClean="0"/>
              <a:t> Contribution à la création   </a:t>
            </a:r>
          </a:p>
          <a:p>
            <a:pPr defTabSz="987425">
              <a:buClr>
                <a:srgbClr val="C00000"/>
              </a:buClr>
            </a:pPr>
            <a:r>
              <a:rPr lang="fr-FR" sz="1500" b="1" dirty="0" smtClean="0"/>
              <a:t>   massive d’emplois, dont les   </a:t>
            </a:r>
          </a:p>
          <a:p>
            <a:pPr defTabSz="987425">
              <a:buClr>
                <a:srgbClr val="C00000"/>
              </a:buClr>
            </a:pPr>
            <a:r>
              <a:rPr lang="fr-FR" sz="1500" b="1" dirty="0" smtClean="0"/>
              <a:t>   diplômés chômeurs et les </a:t>
            </a:r>
          </a:p>
          <a:p>
            <a:pPr defTabSz="987425">
              <a:buClr>
                <a:srgbClr val="C00000"/>
              </a:buClr>
            </a:pPr>
            <a:r>
              <a:rPr lang="fr-FR" sz="1500" b="1" dirty="0" smtClean="0"/>
              <a:t>   handicapés physiques </a:t>
            </a:r>
          </a:p>
          <a:p>
            <a:pPr defTabSz="987425">
              <a:buClr>
                <a:srgbClr val="C00000"/>
              </a:buClr>
            </a:pPr>
            <a:endParaRPr lang="fr-FR" sz="1600" b="1" dirty="0" smtClean="0"/>
          </a:p>
          <a:p>
            <a:pPr defTabSz="987425">
              <a:buClr>
                <a:srgbClr val="C00000"/>
              </a:buClr>
            </a:pPr>
            <a:endParaRPr lang="fr-FR" sz="1600" b="1" dirty="0" smtClean="0"/>
          </a:p>
          <a:p>
            <a:pPr defTabSz="987425">
              <a:buClr>
                <a:srgbClr val="C00000"/>
              </a:buClr>
            </a:pPr>
            <a:r>
              <a:rPr lang="fr-FR" sz="1600" b="1" dirty="0" smtClean="0"/>
              <a:t> </a:t>
            </a:r>
          </a:p>
        </p:txBody>
      </p:sp>
      <p:sp>
        <p:nvSpPr>
          <p:cNvPr id="7" name="ZoneTexte 15"/>
          <p:cNvSpPr txBox="1">
            <a:spLocks noChangeArrowheads="1"/>
          </p:cNvSpPr>
          <p:nvPr/>
        </p:nvSpPr>
        <p:spPr bwMode="auto">
          <a:xfrm>
            <a:off x="6215074" y="2928934"/>
            <a:ext cx="2786082" cy="3857628"/>
          </a:xfrm>
          <a:prstGeom prst="rect">
            <a:avLst/>
          </a:prstGeom>
          <a:solidFill>
            <a:schemeClr val="tx2">
              <a:lumMod val="20000"/>
              <a:lumOff val="80000"/>
            </a:schemeClr>
          </a:solidFill>
          <a:ln w="9525">
            <a:noFill/>
            <a:miter lim="800000"/>
            <a:headEnd/>
            <a:tailEnd/>
          </a:ln>
        </p:spPr>
        <p:txBody>
          <a:bodyPr lIns="98746" tIns="49373" rIns="98746" bIns="49373" anchor="ctr"/>
          <a:lstStyle/>
          <a:p>
            <a:pPr defTabSz="987425">
              <a:buFontTx/>
              <a:buChar char="-"/>
            </a:pPr>
            <a:endParaRPr lang="fr-FR" sz="400" b="1" dirty="0" smtClean="0"/>
          </a:p>
          <a:p>
            <a:pPr defTabSz="987425">
              <a:buClr>
                <a:srgbClr val="C00000"/>
              </a:buClr>
              <a:buFont typeface="Wingdings" pitchFamily="2" charset="2"/>
              <a:buChar char="§"/>
            </a:pPr>
            <a:r>
              <a:rPr lang="fr-FR" sz="1500" b="1" dirty="0" smtClean="0"/>
              <a:t> Visibilité d’approvisionnement, </a:t>
            </a:r>
          </a:p>
          <a:p>
            <a:pPr defTabSz="987425">
              <a:buClr>
                <a:srgbClr val="C00000"/>
              </a:buClr>
            </a:pPr>
            <a:endParaRPr lang="fr-FR" sz="400" b="1" dirty="0" smtClean="0"/>
          </a:p>
          <a:p>
            <a:pPr defTabSz="987425">
              <a:buClr>
                <a:srgbClr val="C00000"/>
              </a:buClr>
              <a:buFont typeface="Wingdings" pitchFamily="2" charset="2"/>
              <a:buChar char="§"/>
            </a:pPr>
            <a:r>
              <a:rPr lang="fr-FR" sz="1500" b="1" dirty="0" smtClean="0"/>
              <a:t> Meilleure adaptation aux </a:t>
            </a:r>
          </a:p>
          <a:p>
            <a:pPr defTabSz="987425">
              <a:buClr>
                <a:srgbClr val="C00000"/>
              </a:buClr>
            </a:pPr>
            <a:r>
              <a:rPr lang="fr-FR" sz="1500" b="1" dirty="0" smtClean="0"/>
              <a:t>   desiderata des marchés, </a:t>
            </a:r>
          </a:p>
          <a:p>
            <a:pPr defTabSz="987425">
              <a:buClr>
                <a:srgbClr val="C00000"/>
              </a:buClr>
            </a:pPr>
            <a:endParaRPr lang="fr-FR" sz="400" b="1" dirty="0" smtClean="0"/>
          </a:p>
          <a:p>
            <a:pPr defTabSz="987425">
              <a:buClr>
                <a:srgbClr val="C00000"/>
              </a:buClr>
              <a:buFont typeface="Wingdings" pitchFamily="2" charset="2"/>
              <a:buChar char="§"/>
            </a:pPr>
            <a:r>
              <a:rPr lang="fr-FR" sz="1500" b="1" dirty="0" smtClean="0"/>
              <a:t> Perspective de baisse graduelle </a:t>
            </a:r>
          </a:p>
          <a:p>
            <a:pPr defTabSz="987425">
              <a:buClr>
                <a:srgbClr val="C00000"/>
              </a:buClr>
            </a:pPr>
            <a:r>
              <a:rPr lang="fr-FR" sz="1500" b="1" dirty="0" smtClean="0"/>
              <a:t>   et significative des prix </a:t>
            </a:r>
          </a:p>
          <a:p>
            <a:pPr defTabSz="987425">
              <a:buClr>
                <a:srgbClr val="C00000"/>
              </a:buClr>
            </a:pPr>
            <a:r>
              <a:rPr lang="fr-FR" sz="1500" b="1" dirty="0" smtClean="0"/>
              <a:t>   à la consommation,</a:t>
            </a:r>
          </a:p>
          <a:p>
            <a:pPr defTabSz="987425">
              <a:buClr>
                <a:srgbClr val="C00000"/>
              </a:buClr>
            </a:pPr>
            <a:endParaRPr lang="fr-FR" sz="400" b="1" dirty="0" smtClean="0"/>
          </a:p>
          <a:p>
            <a:pPr defTabSz="987425">
              <a:buClr>
                <a:srgbClr val="C00000"/>
              </a:buClr>
              <a:buFont typeface="Wingdings" pitchFamily="2" charset="2"/>
              <a:buChar char="§"/>
            </a:pPr>
            <a:r>
              <a:rPr lang="fr-FR" sz="1500" b="1" dirty="0" smtClean="0"/>
              <a:t> Contribution à la création </a:t>
            </a:r>
          </a:p>
          <a:p>
            <a:pPr defTabSz="987425">
              <a:buClr>
                <a:srgbClr val="C00000"/>
              </a:buClr>
            </a:pPr>
            <a:r>
              <a:rPr lang="fr-FR" sz="1500" b="1" dirty="0" smtClean="0"/>
              <a:t>   massive d’emplois, dont les </a:t>
            </a:r>
          </a:p>
          <a:p>
            <a:pPr defTabSz="987425">
              <a:buClr>
                <a:srgbClr val="C00000"/>
              </a:buClr>
            </a:pPr>
            <a:r>
              <a:rPr lang="fr-FR" sz="1500" b="1" dirty="0" smtClean="0"/>
              <a:t>   diplômés chômeurs et les </a:t>
            </a:r>
          </a:p>
          <a:p>
            <a:pPr defTabSz="987425">
              <a:buClr>
                <a:srgbClr val="C00000"/>
              </a:buClr>
            </a:pPr>
            <a:r>
              <a:rPr lang="fr-FR" sz="1500" b="1" dirty="0" smtClean="0"/>
              <a:t>   handicapés physiques </a:t>
            </a:r>
          </a:p>
          <a:p>
            <a:pPr defTabSz="987425">
              <a:buClr>
                <a:srgbClr val="C00000"/>
              </a:buClr>
            </a:pPr>
            <a:endParaRPr lang="fr-FR" sz="400" b="1" dirty="0" smtClean="0"/>
          </a:p>
          <a:p>
            <a:pPr defTabSz="987425">
              <a:buClr>
                <a:srgbClr val="C00000"/>
              </a:buClr>
              <a:buFont typeface="Wingdings" pitchFamily="2" charset="2"/>
              <a:buChar char="§"/>
            </a:pPr>
            <a:r>
              <a:rPr lang="fr-FR" sz="1500" b="1" dirty="0" smtClean="0"/>
              <a:t> Revenu équitable pour le petit  </a:t>
            </a:r>
          </a:p>
          <a:p>
            <a:pPr defTabSz="987425">
              <a:buClr>
                <a:srgbClr val="C00000"/>
              </a:buClr>
            </a:pPr>
            <a:r>
              <a:rPr lang="fr-FR" sz="1500" b="1" dirty="0" smtClean="0"/>
              <a:t>   producteur et prix juste pour </a:t>
            </a:r>
          </a:p>
          <a:p>
            <a:pPr defTabSz="987425">
              <a:buClr>
                <a:srgbClr val="C00000"/>
              </a:buClr>
            </a:pPr>
            <a:r>
              <a:rPr lang="fr-FR" sz="1500" b="1" dirty="0" smtClean="0"/>
              <a:t>   le consommateur, </a:t>
            </a:r>
          </a:p>
          <a:p>
            <a:pPr defTabSz="987425">
              <a:buClr>
                <a:srgbClr val="C00000"/>
              </a:buClr>
            </a:pPr>
            <a:endParaRPr lang="fr-FR" sz="400" b="1" dirty="0" smtClean="0"/>
          </a:p>
          <a:p>
            <a:pPr defTabSz="987425">
              <a:buClr>
                <a:srgbClr val="C00000"/>
              </a:buClr>
              <a:buFont typeface="Wingdings" pitchFamily="2" charset="2"/>
              <a:buChar char="§"/>
            </a:pPr>
            <a:r>
              <a:rPr lang="fr-FR" sz="1500" b="1" dirty="0" smtClean="0"/>
              <a:t> Développement des </a:t>
            </a:r>
          </a:p>
          <a:p>
            <a:pPr defTabSz="987425">
              <a:buClr>
                <a:srgbClr val="C00000"/>
              </a:buClr>
            </a:pPr>
            <a:r>
              <a:rPr lang="fr-FR" sz="1500" b="1" dirty="0" smtClean="0"/>
              <a:t>   exportations</a:t>
            </a:r>
          </a:p>
        </p:txBody>
      </p:sp>
      <p:sp>
        <p:nvSpPr>
          <p:cNvPr id="8" name="Rectangle 11"/>
          <p:cNvSpPr>
            <a:spLocks noChangeArrowheads="1"/>
          </p:cNvSpPr>
          <p:nvPr/>
        </p:nvSpPr>
        <p:spPr bwMode="auto">
          <a:xfrm>
            <a:off x="416626" y="928670"/>
            <a:ext cx="2512300" cy="5000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392" tIns="45696" rIns="91392" bIns="45696" anchor="ctr"/>
          <a:lstStyle/>
          <a:p>
            <a:pPr algn="ctr" defTabSz="987425"/>
            <a:endParaRPr lang="fr-FR" sz="1600" b="1" dirty="0" smtClean="0">
              <a:solidFill>
                <a:schemeClr val="bg1"/>
              </a:solidFill>
            </a:endParaRPr>
          </a:p>
          <a:p>
            <a:pPr algn="ctr" defTabSz="987425"/>
            <a:r>
              <a:rPr lang="fr-FR" sz="1600" b="1" dirty="0" smtClean="0">
                <a:solidFill>
                  <a:schemeClr val="bg1"/>
                </a:solidFill>
              </a:rPr>
              <a:t>Pour la coopérative</a:t>
            </a:r>
          </a:p>
          <a:p>
            <a:pPr algn="ctr" defTabSz="987425"/>
            <a:endParaRPr lang="fr-FR" sz="1600" b="1" dirty="0">
              <a:solidFill>
                <a:schemeClr val="bg1"/>
              </a:solidFill>
            </a:endParaRPr>
          </a:p>
        </p:txBody>
      </p:sp>
      <p:sp>
        <p:nvSpPr>
          <p:cNvPr id="11" name="Rectangle 11"/>
          <p:cNvSpPr>
            <a:spLocks noChangeArrowheads="1"/>
          </p:cNvSpPr>
          <p:nvPr/>
        </p:nvSpPr>
        <p:spPr bwMode="auto">
          <a:xfrm>
            <a:off x="3357554" y="928670"/>
            <a:ext cx="2512300" cy="5000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392" tIns="45696" rIns="91392" bIns="45696" anchor="ctr"/>
          <a:lstStyle/>
          <a:p>
            <a:pPr algn="ctr" defTabSz="987425"/>
            <a:endParaRPr lang="fr-FR" sz="1600" b="1" dirty="0" smtClean="0">
              <a:solidFill>
                <a:schemeClr val="bg1"/>
              </a:solidFill>
            </a:endParaRPr>
          </a:p>
          <a:p>
            <a:pPr algn="ctr" defTabSz="987425"/>
            <a:r>
              <a:rPr lang="fr-FR" sz="1600" b="1" dirty="0" smtClean="0">
                <a:solidFill>
                  <a:schemeClr val="bg1"/>
                </a:solidFill>
              </a:rPr>
              <a:t>Pour les bailleurs de fonds</a:t>
            </a:r>
          </a:p>
          <a:p>
            <a:pPr algn="ctr" defTabSz="987425"/>
            <a:endParaRPr lang="fr-FR" sz="1600" b="1" dirty="0">
              <a:solidFill>
                <a:schemeClr val="bg1"/>
              </a:solidFill>
            </a:endParaRPr>
          </a:p>
        </p:txBody>
      </p:sp>
      <p:sp>
        <p:nvSpPr>
          <p:cNvPr id="12" name="Rectangle 11"/>
          <p:cNvSpPr>
            <a:spLocks noChangeArrowheads="1"/>
          </p:cNvSpPr>
          <p:nvPr/>
        </p:nvSpPr>
        <p:spPr bwMode="auto">
          <a:xfrm>
            <a:off x="6345980" y="928670"/>
            <a:ext cx="2512300" cy="5000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392" tIns="45696" rIns="91392" bIns="45696" anchor="ctr"/>
          <a:lstStyle/>
          <a:p>
            <a:pPr algn="ctr" defTabSz="987425"/>
            <a:endParaRPr lang="fr-FR" sz="1600" b="1" dirty="0" smtClean="0">
              <a:solidFill>
                <a:schemeClr val="bg1"/>
              </a:solidFill>
            </a:endParaRPr>
          </a:p>
          <a:p>
            <a:pPr algn="ctr" defTabSz="987425"/>
            <a:r>
              <a:rPr lang="fr-FR" sz="1600" b="1" dirty="0" smtClean="0">
                <a:solidFill>
                  <a:schemeClr val="bg1"/>
                </a:solidFill>
              </a:rPr>
              <a:t>Pour Maroc </a:t>
            </a:r>
            <a:r>
              <a:rPr lang="fr-FR" sz="1600" b="1" dirty="0" err="1" smtClean="0">
                <a:solidFill>
                  <a:schemeClr val="bg1"/>
                </a:solidFill>
              </a:rPr>
              <a:t>Taswiq</a:t>
            </a:r>
            <a:endParaRPr lang="fr-FR" sz="1600" b="1" dirty="0" smtClean="0">
              <a:solidFill>
                <a:schemeClr val="bg1"/>
              </a:solidFill>
            </a:endParaRPr>
          </a:p>
          <a:p>
            <a:pPr algn="ctr" defTabSz="987425"/>
            <a:endParaRPr lang="fr-FR" sz="1600" b="1" dirty="0">
              <a:solidFill>
                <a:schemeClr val="bg1"/>
              </a:solidFill>
            </a:endParaRPr>
          </a:p>
        </p:txBody>
      </p:sp>
      <p:pic>
        <p:nvPicPr>
          <p:cNvPr id="13" name="Picture 70" descr="bpf_expertises_viduel1_2011122203334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14744" y="1561050"/>
            <a:ext cx="1785950" cy="101069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Image 13" descr="huile olive.jpg"/>
          <p:cNvPicPr>
            <a:picLocks noChangeAspect="1"/>
          </p:cNvPicPr>
          <p:nvPr/>
        </p:nvPicPr>
        <p:blipFill>
          <a:blip r:embed="rId5"/>
          <a:stretch>
            <a:fillRect/>
          </a:stretch>
        </p:blipFill>
        <p:spPr>
          <a:xfrm>
            <a:off x="2035952" y="1725478"/>
            <a:ext cx="425880" cy="642942"/>
          </a:xfrm>
          <a:prstGeom prst="rect">
            <a:avLst/>
          </a:prstGeom>
        </p:spPr>
      </p:pic>
      <p:pic>
        <p:nvPicPr>
          <p:cNvPr id="15" name="Image 14" descr="huile d'argan.jpg"/>
          <p:cNvPicPr>
            <a:picLocks noChangeAspect="1"/>
          </p:cNvPicPr>
          <p:nvPr/>
        </p:nvPicPr>
        <p:blipFill>
          <a:blip r:embed="rId6"/>
          <a:stretch>
            <a:fillRect/>
          </a:stretch>
        </p:blipFill>
        <p:spPr>
          <a:xfrm>
            <a:off x="89265" y="1736468"/>
            <a:ext cx="553646" cy="692400"/>
          </a:xfrm>
          <a:prstGeom prst="rect">
            <a:avLst/>
          </a:prstGeom>
        </p:spPr>
      </p:pic>
      <p:pic>
        <p:nvPicPr>
          <p:cNvPr id="16" name="Image 15" descr="safran.jpg"/>
          <p:cNvPicPr>
            <a:picLocks noChangeAspect="1"/>
          </p:cNvPicPr>
          <p:nvPr/>
        </p:nvPicPr>
        <p:blipFill>
          <a:blip r:embed="rId7"/>
          <a:stretch>
            <a:fillRect/>
          </a:stretch>
        </p:blipFill>
        <p:spPr>
          <a:xfrm>
            <a:off x="1410868" y="1725478"/>
            <a:ext cx="468470" cy="642942"/>
          </a:xfrm>
          <a:prstGeom prst="rect">
            <a:avLst/>
          </a:prstGeom>
        </p:spPr>
      </p:pic>
      <p:pic>
        <p:nvPicPr>
          <p:cNvPr id="17" name="Image 16" descr="miel.jpg"/>
          <p:cNvPicPr>
            <a:picLocks noChangeAspect="1"/>
          </p:cNvPicPr>
          <p:nvPr/>
        </p:nvPicPr>
        <p:blipFill>
          <a:blip r:embed="rId8"/>
          <a:stretch>
            <a:fillRect/>
          </a:stretch>
        </p:blipFill>
        <p:spPr>
          <a:xfrm>
            <a:off x="785786" y="1716307"/>
            <a:ext cx="511057" cy="708894"/>
          </a:xfrm>
          <a:prstGeom prst="rect">
            <a:avLst/>
          </a:prstGeom>
        </p:spPr>
      </p:pic>
      <p:pic>
        <p:nvPicPr>
          <p:cNvPr id="18" name="Picture 2"/>
          <p:cNvPicPr>
            <a:picLocks noChangeAspect="1" noChangeArrowheads="1"/>
          </p:cNvPicPr>
          <p:nvPr/>
        </p:nvPicPr>
        <p:blipFill>
          <a:blip r:embed="rId9" cstate="print"/>
          <a:srcRect/>
          <a:stretch>
            <a:fillRect/>
          </a:stretch>
        </p:blipFill>
        <p:spPr bwMode="auto">
          <a:xfrm>
            <a:off x="2625314" y="1725478"/>
            <a:ext cx="468470" cy="642942"/>
          </a:xfrm>
          <a:prstGeom prst="rect">
            <a:avLst/>
          </a:prstGeom>
          <a:noFill/>
          <a:ln w="9525">
            <a:noFill/>
            <a:miter lim="800000"/>
            <a:headEnd/>
            <a:tailEnd/>
          </a:ln>
          <a:effectLst/>
        </p:spPr>
      </p:pic>
      <p:pic>
        <p:nvPicPr>
          <p:cNvPr id="19" name="Image 18" descr="3.jpg"/>
          <p:cNvPicPr>
            <a:picLocks noChangeAspect="1"/>
          </p:cNvPicPr>
          <p:nvPr/>
        </p:nvPicPr>
        <p:blipFill>
          <a:blip r:embed="rId10" cstate="print"/>
          <a:stretch>
            <a:fillRect/>
          </a:stretch>
        </p:blipFill>
        <p:spPr>
          <a:xfrm>
            <a:off x="7547366" y="1714488"/>
            <a:ext cx="676706" cy="613836"/>
          </a:xfrm>
          <a:prstGeom prst="rect">
            <a:avLst/>
          </a:prstGeom>
        </p:spPr>
      </p:pic>
      <p:pic>
        <p:nvPicPr>
          <p:cNvPr id="20" name="Image 19" descr="EXPORTATION.jpg"/>
          <p:cNvPicPr>
            <a:picLocks noChangeAspect="1"/>
          </p:cNvPicPr>
          <p:nvPr/>
        </p:nvPicPr>
        <p:blipFill>
          <a:blip r:embed="rId11" cstate="print"/>
          <a:stretch>
            <a:fillRect/>
          </a:stretch>
        </p:blipFill>
        <p:spPr>
          <a:xfrm>
            <a:off x="8333184" y="1714488"/>
            <a:ext cx="810848" cy="571504"/>
          </a:xfrm>
          <a:prstGeom prst="rect">
            <a:avLst/>
          </a:prstGeom>
        </p:spPr>
      </p:pic>
      <p:pic>
        <p:nvPicPr>
          <p:cNvPr id="21" name="Image 20" descr="avion.jpeg"/>
          <p:cNvPicPr>
            <a:picLocks noChangeAspect="1"/>
          </p:cNvPicPr>
          <p:nvPr/>
        </p:nvPicPr>
        <p:blipFill>
          <a:blip r:embed="rId12"/>
          <a:stretch>
            <a:fillRect/>
          </a:stretch>
        </p:blipFill>
        <p:spPr>
          <a:xfrm>
            <a:off x="6047168" y="1714488"/>
            <a:ext cx="857256" cy="642942"/>
          </a:xfrm>
          <a:prstGeom prst="rect">
            <a:avLst/>
          </a:prstGeom>
        </p:spPr>
      </p:pic>
      <p:pic>
        <p:nvPicPr>
          <p:cNvPr id="22" name="Image 21" descr="commerce.jpg"/>
          <p:cNvPicPr>
            <a:picLocks noChangeAspect="1"/>
          </p:cNvPicPr>
          <p:nvPr/>
        </p:nvPicPr>
        <p:blipFill>
          <a:blip r:embed="rId13" cstate="print"/>
          <a:stretch>
            <a:fillRect/>
          </a:stretch>
        </p:blipFill>
        <p:spPr>
          <a:xfrm>
            <a:off x="6832986" y="1721898"/>
            <a:ext cx="764634" cy="70697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214282" y="57758"/>
          <a:ext cx="8643998" cy="615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71462"/>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fr-FR" sz="1200" b="1" dirty="0" smtClean="0">
              <a:solidFill>
                <a:schemeClr val="tx2"/>
              </a:solidFill>
              <a:latin typeface="+mj-lt"/>
              <a:ea typeface="+mj-ea"/>
              <a:cs typeface="+mj-cs"/>
            </a:endParaRPr>
          </a:p>
          <a:p>
            <a:pPr algn="ctr">
              <a:spcBef>
                <a:spcPct val="0"/>
              </a:spcBef>
            </a:pPr>
            <a:r>
              <a:rPr lang="fr-FR" sz="2600" b="1" dirty="0" smtClean="0">
                <a:solidFill>
                  <a:srgbClr val="C00000"/>
                </a:solidFill>
                <a:latin typeface="+mj-lt"/>
                <a:ea typeface="+mj-ea"/>
                <a:cs typeface="+mj-cs"/>
              </a:rPr>
              <a:t>LE PREFINANCEMENT, UN MAILLON D’UNE CHAINE </a:t>
            </a:r>
            <a:endParaRPr lang="fr-FR" sz="2600" b="1" dirty="0">
              <a:solidFill>
                <a:srgbClr val="C00000"/>
              </a:solidFill>
              <a:latin typeface="+mj-lt"/>
              <a:ea typeface="+mj-ea"/>
              <a:cs typeface="+mj-cs"/>
            </a:endParaRPr>
          </a:p>
        </p:txBody>
      </p:sp>
      <p:pic>
        <p:nvPicPr>
          <p:cNvPr id="11" name="Image 10" descr="665.jpg"/>
          <p:cNvPicPr>
            <a:picLocks noChangeAspect="1"/>
          </p:cNvPicPr>
          <p:nvPr/>
        </p:nvPicPr>
        <p:blipFill>
          <a:blip r:embed="rId6" cstate="print"/>
          <a:stretch>
            <a:fillRect/>
          </a:stretch>
        </p:blipFill>
        <p:spPr>
          <a:xfrm>
            <a:off x="3428992" y="2714620"/>
            <a:ext cx="2000264" cy="642942"/>
          </a:xfrm>
          <a:prstGeom prst="rect">
            <a:avLst/>
          </a:prstGeom>
        </p:spPr>
      </p:pic>
      <p:pic>
        <p:nvPicPr>
          <p:cNvPr id="10" name="Image 9" descr="LOGO PLAN MAROC VERT.jpg"/>
          <p:cNvPicPr>
            <a:picLocks noChangeAspect="1"/>
          </p:cNvPicPr>
          <p:nvPr/>
        </p:nvPicPr>
        <p:blipFill>
          <a:blip r:embed="rId7"/>
          <a:stretch>
            <a:fillRect/>
          </a:stretch>
        </p:blipFill>
        <p:spPr>
          <a:xfrm>
            <a:off x="3428992" y="3357562"/>
            <a:ext cx="2000264" cy="714380"/>
          </a:xfrm>
          <a:prstGeom prst="rect">
            <a:avLst/>
          </a:prstGeom>
        </p:spPr>
      </p:pic>
      <p:cxnSp>
        <p:nvCxnSpPr>
          <p:cNvPr id="12" name="Connecteur droit 11"/>
          <p:cNvCxnSpPr/>
          <p:nvPr/>
        </p:nvCxnSpPr>
        <p:spPr>
          <a:xfrm>
            <a:off x="285720" y="712768"/>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D3BD802E-E288-4730-839B-0C340399DDC4}"/>
                                            </p:graphicEl>
                                          </p:spTgt>
                                        </p:tgtEl>
                                        <p:attrNameLst>
                                          <p:attrName>style.visibility</p:attrName>
                                        </p:attrNameLst>
                                      </p:cBhvr>
                                      <p:to>
                                        <p:strVal val="visible"/>
                                      </p:to>
                                    </p:set>
                                    <p:animEffect transition="in" filter="wipe(down)">
                                      <p:cBhvr>
                                        <p:cTn id="7" dur="500"/>
                                        <p:tgtEl>
                                          <p:spTgt spid="8">
                                            <p:graphicEl>
                                              <a:dgm id="{D3BD802E-E288-4730-839B-0C340399DD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5E0ABD8E-CA3D-4669-8F36-22F32FB4CA15}"/>
                                            </p:graphicEl>
                                          </p:spTgt>
                                        </p:tgtEl>
                                        <p:attrNameLst>
                                          <p:attrName>style.visibility</p:attrName>
                                        </p:attrNameLst>
                                      </p:cBhvr>
                                      <p:to>
                                        <p:strVal val="visible"/>
                                      </p:to>
                                    </p:set>
                                    <p:animEffect transition="in" filter="wipe(down)">
                                      <p:cBhvr>
                                        <p:cTn id="12" dur="500"/>
                                        <p:tgtEl>
                                          <p:spTgt spid="8">
                                            <p:graphicEl>
                                              <a:dgm id="{5E0ABD8E-CA3D-4669-8F36-22F32FB4CA1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F542F969-E697-4CE7-8D3C-50A116380E20}"/>
                                            </p:graphicEl>
                                          </p:spTgt>
                                        </p:tgtEl>
                                        <p:attrNameLst>
                                          <p:attrName>style.visibility</p:attrName>
                                        </p:attrNameLst>
                                      </p:cBhvr>
                                      <p:to>
                                        <p:strVal val="visible"/>
                                      </p:to>
                                    </p:set>
                                    <p:animEffect transition="in" filter="wipe(down)">
                                      <p:cBhvr>
                                        <p:cTn id="17" dur="500"/>
                                        <p:tgtEl>
                                          <p:spTgt spid="8">
                                            <p:graphicEl>
                                              <a:dgm id="{F542F969-E697-4CE7-8D3C-50A116380E20}"/>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graphicEl>
                                              <a:dgm id="{52365E80-7722-406B-A206-36667BA4B2A5}"/>
                                            </p:graphicEl>
                                          </p:spTgt>
                                        </p:tgtEl>
                                        <p:attrNameLst>
                                          <p:attrName>style.visibility</p:attrName>
                                        </p:attrNameLst>
                                      </p:cBhvr>
                                      <p:to>
                                        <p:strVal val="visible"/>
                                      </p:to>
                                    </p:set>
                                    <p:animEffect transition="in" filter="wipe(down)">
                                      <p:cBhvr>
                                        <p:cTn id="20" dur="500"/>
                                        <p:tgtEl>
                                          <p:spTgt spid="8">
                                            <p:graphicEl>
                                              <a:dgm id="{52365E80-7722-406B-A206-36667BA4B2A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graphicEl>
                                              <a:dgm id="{C9C4898F-1506-46E3-969F-DC021B70CD70}"/>
                                            </p:graphicEl>
                                          </p:spTgt>
                                        </p:tgtEl>
                                        <p:attrNameLst>
                                          <p:attrName>style.visibility</p:attrName>
                                        </p:attrNameLst>
                                      </p:cBhvr>
                                      <p:to>
                                        <p:strVal val="visible"/>
                                      </p:to>
                                    </p:set>
                                    <p:animEffect transition="in" filter="wipe(down)">
                                      <p:cBhvr>
                                        <p:cTn id="25" dur="500"/>
                                        <p:tgtEl>
                                          <p:spTgt spid="8">
                                            <p:graphicEl>
                                              <a:dgm id="{C9C4898F-1506-46E3-969F-DC021B70CD70}"/>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graphicEl>
                                              <a:dgm id="{B01F4DA2-F5AD-45A0-9C36-31AF5E67CC2B}"/>
                                            </p:graphicEl>
                                          </p:spTgt>
                                        </p:tgtEl>
                                        <p:attrNameLst>
                                          <p:attrName>style.visibility</p:attrName>
                                        </p:attrNameLst>
                                      </p:cBhvr>
                                      <p:to>
                                        <p:strVal val="visible"/>
                                      </p:to>
                                    </p:set>
                                    <p:animEffect transition="in" filter="wipe(down)">
                                      <p:cBhvr>
                                        <p:cTn id="28" dur="500"/>
                                        <p:tgtEl>
                                          <p:spTgt spid="8">
                                            <p:graphicEl>
                                              <a:dgm id="{B01F4DA2-F5AD-45A0-9C36-31AF5E67CC2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graphicEl>
                                              <a:dgm id="{3C15A76C-358A-4F84-A17B-1BF3E596111D}"/>
                                            </p:graphicEl>
                                          </p:spTgt>
                                        </p:tgtEl>
                                        <p:attrNameLst>
                                          <p:attrName>style.visibility</p:attrName>
                                        </p:attrNameLst>
                                      </p:cBhvr>
                                      <p:to>
                                        <p:strVal val="visible"/>
                                      </p:to>
                                    </p:set>
                                    <p:animEffect transition="in" filter="wipe(down)">
                                      <p:cBhvr>
                                        <p:cTn id="33" dur="500"/>
                                        <p:tgtEl>
                                          <p:spTgt spid="8">
                                            <p:graphicEl>
                                              <a:dgm id="{3C15A76C-358A-4F84-A17B-1BF3E596111D}"/>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graphicEl>
                                              <a:dgm id="{347AF5C8-94D4-4710-80B5-77249F8B2E7B}"/>
                                            </p:graphicEl>
                                          </p:spTgt>
                                        </p:tgtEl>
                                        <p:attrNameLst>
                                          <p:attrName>style.visibility</p:attrName>
                                        </p:attrNameLst>
                                      </p:cBhvr>
                                      <p:to>
                                        <p:strVal val="visible"/>
                                      </p:to>
                                    </p:set>
                                    <p:animEffect transition="in" filter="wipe(down)">
                                      <p:cBhvr>
                                        <p:cTn id="36" dur="500"/>
                                        <p:tgtEl>
                                          <p:spTgt spid="8">
                                            <p:graphicEl>
                                              <a:dgm id="{347AF5C8-94D4-4710-80B5-77249F8B2E7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graphicEl>
                                              <a:dgm id="{D8AF2BA4-3BFB-4B07-91CD-4D092156A073}"/>
                                            </p:graphicEl>
                                          </p:spTgt>
                                        </p:tgtEl>
                                        <p:attrNameLst>
                                          <p:attrName>style.visibility</p:attrName>
                                        </p:attrNameLst>
                                      </p:cBhvr>
                                      <p:to>
                                        <p:strVal val="visible"/>
                                      </p:to>
                                    </p:set>
                                    <p:animEffect transition="in" filter="wipe(down)">
                                      <p:cBhvr>
                                        <p:cTn id="41" dur="500"/>
                                        <p:tgtEl>
                                          <p:spTgt spid="8">
                                            <p:graphicEl>
                                              <a:dgm id="{D8AF2BA4-3BFB-4B07-91CD-4D092156A073}"/>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
                                            <p:graphicEl>
                                              <a:dgm id="{09C58F04-B06D-4816-8D9E-D3266CA4B346}"/>
                                            </p:graphicEl>
                                          </p:spTgt>
                                        </p:tgtEl>
                                        <p:attrNameLst>
                                          <p:attrName>style.visibility</p:attrName>
                                        </p:attrNameLst>
                                      </p:cBhvr>
                                      <p:to>
                                        <p:strVal val="visible"/>
                                      </p:to>
                                    </p:set>
                                    <p:animEffect transition="in" filter="wipe(down)">
                                      <p:cBhvr>
                                        <p:cTn id="44" dur="500"/>
                                        <p:tgtEl>
                                          <p:spTgt spid="8">
                                            <p:graphicEl>
                                              <a:dgm id="{09C58F04-B06D-4816-8D9E-D3266CA4B34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graphicEl>
                                              <a:dgm id="{16F05EC1-2E9A-4B85-81D3-CF0B6337847D}"/>
                                            </p:graphicEl>
                                          </p:spTgt>
                                        </p:tgtEl>
                                        <p:attrNameLst>
                                          <p:attrName>style.visibility</p:attrName>
                                        </p:attrNameLst>
                                      </p:cBhvr>
                                      <p:to>
                                        <p:strVal val="visible"/>
                                      </p:to>
                                    </p:set>
                                    <p:animEffect transition="in" filter="wipe(down)">
                                      <p:cBhvr>
                                        <p:cTn id="49" dur="500"/>
                                        <p:tgtEl>
                                          <p:spTgt spid="8">
                                            <p:graphicEl>
                                              <a:dgm id="{16F05EC1-2E9A-4B85-81D3-CF0B6337847D}"/>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8">
                                            <p:graphicEl>
                                              <a:dgm id="{2927ECE3-207E-49B6-B09B-ADF04CC92B24}"/>
                                            </p:graphicEl>
                                          </p:spTgt>
                                        </p:tgtEl>
                                        <p:attrNameLst>
                                          <p:attrName>style.visibility</p:attrName>
                                        </p:attrNameLst>
                                      </p:cBhvr>
                                      <p:to>
                                        <p:strVal val="visible"/>
                                      </p:to>
                                    </p:set>
                                    <p:animEffect transition="in" filter="wipe(down)">
                                      <p:cBhvr>
                                        <p:cTn id="52" dur="500"/>
                                        <p:tgtEl>
                                          <p:spTgt spid="8">
                                            <p:graphicEl>
                                              <a:dgm id="{2927ECE3-207E-49B6-B09B-ADF04CC92B2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graphicEl>
                                              <a:dgm id="{96E8DF60-450A-47DE-9477-F651A0FC50F2}"/>
                                            </p:graphicEl>
                                          </p:spTgt>
                                        </p:tgtEl>
                                        <p:attrNameLst>
                                          <p:attrName>style.visibility</p:attrName>
                                        </p:attrNameLst>
                                      </p:cBhvr>
                                      <p:to>
                                        <p:strVal val="visible"/>
                                      </p:to>
                                    </p:set>
                                    <p:animEffect transition="in" filter="wipe(down)">
                                      <p:cBhvr>
                                        <p:cTn id="57" dur="500"/>
                                        <p:tgtEl>
                                          <p:spTgt spid="8">
                                            <p:graphicEl>
                                              <a:dgm id="{96E8DF60-450A-47DE-9477-F651A0FC50F2}"/>
                                            </p:graphic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
                                            <p:graphicEl>
                                              <a:dgm id="{EF6B9194-AD4B-43AC-89DC-B753A0C25CAD}"/>
                                            </p:graphicEl>
                                          </p:spTgt>
                                        </p:tgtEl>
                                        <p:attrNameLst>
                                          <p:attrName>style.visibility</p:attrName>
                                        </p:attrNameLst>
                                      </p:cBhvr>
                                      <p:to>
                                        <p:strVal val="visible"/>
                                      </p:to>
                                    </p:set>
                                    <p:animEffect transition="in" filter="wipe(down)">
                                      <p:cBhvr>
                                        <p:cTn id="60" dur="500"/>
                                        <p:tgtEl>
                                          <p:spTgt spid="8">
                                            <p:graphicEl>
                                              <a:dgm id="{EF6B9194-AD4B-43AC-89DC-B753A0C25CAD}"/>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
                                            <p:graphicEl>
                                              <a:dgm id="{620845FA-61B2-4583-A8DF-4899654FDF5D}"/>
                                            </p:graphicEl>
                                          </p:spTgt>
                                        </p:tgtEl>
                                        <p:attrNameLst>
                                          <p:attrName>style.visibility</p:attrName>
                                        </p:attrNameLst>
                                      </p:cBhvr>
                                      <p:to>
                                        <p:strVal val="visible"/>
                                      </p:to>
                                    </p:set>
                                    <p:animEffect transition="in" filter="wipe(down)">
                                      <p:cBhvr>
                                        <p:cTn id="63" dur="500"/>
                                        <p:tgtEl>
                                          <p:spTgt spid="8">
                                            <p:graphicEl>
                                              <a:dgm id="{620845FA-61B2-4583-A8DF-4899654FDF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7224" y="2857496"/>
            <a:ext cx="1000132"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IV</a:t>
            </a:r>
            <a:endParaRPr lang="fr-FR" sz="2800" b="1" dirty="0"/>
          </a:p>
        </p:txBody>
      </p:sp>
      <p:sp>
        <p:nvSpPr>
          <p:cNvPr id="7" name="Rectangle 6"/>
          <p:cNvSpPr/>
          <p:nvPr/>
        </p:nvSpPr>
        <p:spPr>
          <a:xfrm>
            <a:off x="2357422" y="2857496"/>
            <a:ext cx="6072230"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DES RESULTATS ET DES PERSPECTIVES  </a:t>
            </a:r>
            <a:endParaRPr lang="fr-FR"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7422" y="2857496"/>
            <a:ext cx="607223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b="1" dirty="0" smtClean="0">
                <a:solidFill>
                  <a:srgbClr val="C00000"/>
                </a:solidFill>
              </a:rPr>
              <a:t>DES RÉSULTATS…</a:t>
            </a:r>
            <a:endParaRPr lang="fr-FR" sz="48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0"/>
          <p:cNvSpPr>
            <a:spLocks/>
          </p:cNvSpPr>
          <p:nvPr>
            <p:custDataLst>
              <p:tags r:id="rId1"/>
            </p:custDataLst>
          </p:nvPr>
        </p:nvSpPr>
        <p:spPr bwMode="gray">
          <a:xfrm>
            <a:off x="6143636" y="642918"/>
            <a:ext cx="3000364"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300" b="1" dirty="0" smtClean="0">
                <a:solidFill>
                  <a:schemeClr val="bg1"/>
                </a:solidFill>
                <a:cs typeface="Arial" pitchFamily="34" charset="0"/>
              </a:rPr>
              <a:t>              </a:t>
            </a:r>
            <a:r>
              <a:rPr lang="fr-FR" sz="1300" b="1" dirty="0" smtClean="0">
                <a:solidFill>
                  <a:schemeClr val="bg1"/>
                </a:solidFill>
              </a:rPr>
              <a:t>Conventions structurantes  </a:t>
            </a:r>
          </a:p>
          <a:p>
            <a:pPr algn="ctr"/>
            <a:r>
              <a:rPr lang="fr-FR" sz="1300" b="1" dirty="0" smtClean="0">
                <a:solidFill>
                  <a:schemeClr val="bg1"/>
                </a:solidFill>
              </a:rPr>
              <a:t>en amont   </a:t>
            </a:r>
          </a:p>
        </p:txBody>
      </p:sp>
      <p:sp>
        <p:nvSpPr>
          <p:cNvPr id="57" name="Freeform 21"/>
          <p:cNvSpPr/>
          <p:nvPr>
            <p:custDataLst>
              <p:tags r:id="rId2"/>
            </p:custDataLst>
          </p:nvPr>
        </p:nvSpPr>
        <p:spPr>
          <a:xfrm>
            <a:off x="3199062" y="1428234"/>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00823B"/>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sp>
        <p:nvSpPr>
          <p:cNvPr id="40" name="AutoShape 14"/>
          <p:cNvSpPr>
            <a:spLocks noChangeArrowheads="1"/>
          </p:cNvSpPr>
          <p:nvPr/>
        </p:nvSpPr>
        <p:spPr bwMode="auto">
          <a:xfrm rot="5400000">
            <a:off x="3263220" y="1094443"/>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58" name="ZoneTexte 15"/>
          <p:cNvSpPr txBox="1">
            <a:spLocks noChangeArrowheads="1"/>
          </p:cNvSpPr>
          <p:nvPr/>
        </p:nvSpPr>
        <p:spPr bwMode="auto">
          <a:xfrm>
            <a:off x="2357422" y="1785926"/>
            <a:ext cx="2143140" cy="4286280"/>
          </a:xfrm>
          <a:prstGeom prst="rect">
            <a:avLst/>
          </a:prstGeom>
          <a:solidFill>
            <a:schemeClr val="tx2">
              <a:lumMod val="20000"/>
              <a:lumOff val="80000"/>
            </a:schemeClr>
          </a:solidFill>
          <a:ln w="9525">
            <a:noFill/>
            <a:miter lim="800000"/>
            <a:headEnd/>
            <a:tailEnd/>
          </a:ln>
        </p:spPr>
        <p:txBody>
          <a:bodyPr lIns="98746" tIns="49373" rIns="98746" bIns="49373" anchor="ctr"/>
          <a:lstStyle/>
          <a:p>
            <a:pPr>
              <a:buClr>
                <a:srgbClr val="C00000"/>
              </a:buClr>
              <a:buFont typeface="Wingdings" pitchFamily="2" charset="2"/>
              <a:buChar char="§"/>
            </a:pPr>
            <a:endParaRPr lang="fr-FR" sz="1200" b="1" dirty="0" smtClean="0"/>
          </a:p>
          <a:p>
            <a:pPr>
              <a:buClr>
                <a:srgbClr val="C00000"/>
              </a:buClr>
              <a:buFont typeface="Wingdings" pitchFamily="2" charset="2"/>
              <a:buChar char="§"/>
            </a:pPr>
            <a:r>
              <a:rPr lang="fr-FR" sz="1200" b="1" dirty="0" smtClean="0"/>
              <a:t> </a:t>
            </a:r>
            <a:r>
              <a:rPr lang="fr-FR" sz="1100" b="1" dirty="0" smtClean="0"/>
              <a:t>une réduction considérable    </a:t>
            </a:r>
          </a:p>
          <a:p>
            <a:pPr>
              <a:buClr>
                <a:srgbClr val="C00000"/>
              </a:buClr>
            </a:pPr>
            <a:r>
              <a:rPr lang="fr-FR" sz="1100" b="1" dirty="0" smtClean="0"/>
              <a:t>   des prix d’achat des </a:t>
            </a:r>
          </a:p>
          <a:p>
            <a:pPr>
              <a:buClr>
                <a:srgbClr val="C00000"/>
              </a:buClr>
            </a:pPr>
            <a:r>
              <a:rPr lang="fr-FR" sz="1100" b="1" dirty="0" smtClean="0"/>
              <a:t>   intrants de valorisation  </a:t>
            </a:r>
          </a:p>
          <a:p>
            <a:pPr>
              <a:buClr>
                <a:srgbClr val="C00000"/>
              </a:buClr>
            </a:pPr>
            <a:r>
              <a:rPr lang="fr-FR" sz="1100" b="1" dirty="0" smtClean="0"/>
              <a:t>   (emballages, étiquettes …)</a:t>
            </a:r>
          </a:p>
          <a:p>
            <a:pPr>
              <a:buClr>
                <a:srgbClr val="C00000"/>
              </a:buClr>
              <a:buFont typeface="Wingdings" pitchFamily="2" charset="2"/>
              <a:buChar char="§"/>
            </a:pPr>
            <a:r>
              <a:rPr lang="fr-FR" sz="1100" b="1" dirty="0" smtClean="0"/>
              <a:t>   des crédits fournisseurs </a:t>
            </a:r>
          </a:p>
          <a:p>
            <a:pPr>
              <a:buClr>
                <a:srgbClr val="C00000"/>
              </a:buClr>
            </a:pPr>
            <a:r>
              <a:rPr lang="fr-FR" sz="1100" b="1" dirty="0" smtClean="0"/>
              <a:t>     excédant 4 mois</a:t>
            </a:r>
          </a:p>
          <a:p>
            <a:pPr>
              <a:buClr>
                <a:srgbClr val="C00000"/>
              </a:buClr>
              <a:buFont typeface="Wingdings" pitchFamily="2" charset="2"/>
              <a:buChar char="§"/>
            </a:pPr>
            <a:r>
              <a:rPr lang="fr-FR" sz="1100" b="1" dirty="0" smtClean="0"/>
              <a:t>   une qualité des achats </a:t>
            </a:r>
          </a:p>
          <a:p>
            <a:pPr>
              <a:buClr>
                <a:srgbClr val="C00000"/>
              </a:buClr>
            </a:pPr>
            <a:r>
              <a:rPr lang="fr-FR" sz="1100" b="1" dirty="0" smtClean="0"/>
              <a:t>     conforme à des cahiers de  </a:t>
            </a:r>
          </a:p>
          <a:p>
            <a:pPr>
              <a:buClr>
                <a:srgbClr val="C00000"/>
              </a:buClr>
            </a:pPr>
            <a:r>
              <a:rPr lang="fr-FR" sz="1100" b="1" dirty="0" smtClean="0"/>
              <a:t>     charges et aux desiderata </a:t>
            </a:r>
          </a:p>
          <a:p>
            <a:pPr>
              <a:buClr>
                <a:srgbClr val="C00000"/>
              </a:buClr>
            </a:pPr>
            <a:r>
              <a:rPr lang="fr-FR" sz="1100" b="1" dirty="0" smtClean="0"/>
              <a:t>     des marchés</a:t>
            </a:r>
          </a:p>
          <a:p>
            <a:pPr defTabSz="987425">
              <a:buClr>
                <a:srgbClr val="C00000"/>
              </a:buClr>
              <a:buFont typeface="Wingdings" pitchFamily="2" charset="2"/>
              <a:buChar char="§"/>
            </a:pPr>
            <a:r>
              <a:rPr lang="fr-FR" sz="1100" b="1" dirty="0" smtClean="0"/>
              <a:t> Conception d’un projet TSV </a:t>
            </a:r>
          </a:p>
          <a:p>
            <a:pPr defTabSz="987425">
              <a:buClr>
                <a:srgbClr val="C00000"/>
              </a:buClr>
            </a:pPr>
            <a:r>
              <a:rPr lang="fr-FR" sz="1100" b="1" dirty="0" smtClean="0"/>
              <a:t>   pour la connexion des </a:t>
            </a:r>
          </a:p>
          <a:p>
            <a:pPr defTabSz="987425">
              <a:buClr>
                <a:srgbClr val="C00000"/>
              </a:buClr>
            </a:pPr>
            <a:r>
              <a:rPr lang="fr-FR" sz="1100" b="1" dirty="0" smtClean="0"/>
              <a:t>   coopératives à une tour de </a:t>
            </a:r>
          </a:p>
          <a:p>
            <a:pPr defTabSz="987425">
              <a:buClr>
                <a:srgbClr val="C00000"/>
              </a:buClr>
            </a:pPr>
            <a:r>
              <a:rPr lang="fr-FR" sz="1100" b="1" dirty="0" smtClean="0"/>
              <a:t>   pilotage au siège de Maroc </a:t>
            </a:r>
          </a:p>
          <a:p>
            <a:pPr defTabSz="987425">
              <a:buClr>
                <a:srgbClr val="C00000"/>
              </a:buClr>
            </a:pPr>
            <a:r>
              <a:rPr lang="fr-FR" sz="1100" b="1" dirty="0" smtClean="0"/>
              <a:t>   </a:t>
            </a:r>
            <a:r>
              <a:rPr lang="fr-FR" sz="1100" b="1" dirty="0" err="1" smtClean="0"/>
              <a:t>Taswiq</a:t>
            </a:r>
            <a:r>
              <a:rPr lang="fr-FR" sz="1100" b="1" dirty="0" smtClean="0"/>
              <a:t>, pour :</a:t>
            </a:r>
          </a:p>
          <a:p>
            <a:pPr defTabSz="987425"/>
            <a:r>
              <a:rPr lang="fr-FR" sz="1100" b="1" dirty="0" smtClean="0"/>
              <a:t>   - formation-information à </a:t>
            </a:r>
          </a:p>
          <a:p>
            <a:pPr defTabSz="987425"/>
            <a:r>
              <a:rPr lang="fr-FR" sz="1100" b="1" dirty="0" smtClean="0"/>
              <a:t>      distance</a:t>
            </a:r>
          </a:p>
          <a:p>
            <a:pPr defTabSz="987425"/>
            <a:r>
              <a:rPr lang="fr-FR" sz="1100" b="1" dirty="0" smtClean="0"/>
              <a:t>   - planification des </a:t>
            </a:r>
          </a:p>
          <a:p>
            <a:pPr defTabSz="987425"/>
            <a:r>
              <a:rPr lang="fr-FR" sz="1100" b="1" dirty="0" smtClean="0"/>
              <a:t>     programmes de production </a:t>
            </a:r>
          </a:p>
          <a:p>
            <a:pPr defTabSz="987425"/>
            <a:r>
              <a:rPr lang="fr-FR" sz="1100" b="1" dirty="0" smtClean="0"/>
              <a:t>     et de collecte</a:t>
            </a:r>
          </a:p>
          <a:p>
            <a:pPr defTabSz="987425"/>
            <a:r>
              <a:rPr lang="fr-FR" sz="1100" b="1" dirty="0" smtClean="0"/>
              <a:t>   -  télésurveillance des </a:t>
            </a:r>
          </a:p>
          <a:p>
            <a:pPr defTabSz="987425"/>
            <a:r>
              <a:rPr lang="fr-FR" sz="1100" b="1" dirty="0" smtClean="0"/>
              <a:t>      </a:t>
            </a:r>
            <a:r>
              <a:rPr lang="fr-FR" sz="1100" b="1" dirty="0" err="1" smtClean="0"/>
              <a:t>process</a:t>
            </a:r>
            <a:r>
              <a:rPr lang="fr-FR" sz="1100" b="1" dirty="0" smtClean="0"/>
              <a:t> qualité</a:t>
            </a:r>
          </a:p>
          <a:p>
            <a:pPr defTabSz="987425"/>
            <a:r>
              <a:rPr lang="fr-FR" sz="1100" b="1" dirty="0" smtClean="0"/>
              <a:t>   -  portail de suivi des </a:t>
            </a:r>
          </a:p>
          <a:p>
            <a:pPr defTabSz="987425"/>
            <a:r>
              <a:rPr lang="fr-FR" sz="1100" b="1" dirty="0" smtClean="0"/>
              <a:t>      ventes et virements  </a:t>
            </a:r>
          </a:p>
          <a:p>
            <a:pPr>
              <a:buClr>
                <a:srgbClr val="C00000"/>
              </a:buClr>
            </a:pPr>
            <a:endParaRPr lang="fr-FR" sz="1200" b="1" dirty="0" smtClean="0"/>
          </a:p>
        </p:txBody>
      </p:sp>
      <p:sp>
        <p:nvSpPr>
          <p:cNvPr id="59" name="AutoShape 14"/>
          <p:cNvSpPr>
            <a:spLocks noChangeArrowheads="1"/>
          </p:cNvSpPr>
          <p:nvPr/>
        </p:nvSpPr>
        <p:spPr bwMode="auto">
          <a:xfrm rot="5400000">
            <a:off x="5564190" y="1008050"/>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60" name="ZoneTexte 15"/>
          <p:cNvSpPr txBox="1">
            <a:spLocks noChangeArrowheads="1"/>
          </p:cNvSpPr>
          <p:nvPr/>
        </p:nvSpPr>
        <p:spPr bwMode="auto">
          <a:xfrm>
            <a:off x="6786578" y="1785926"/>
            <a:ext cx="2286016" cy="4286280"/>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FontTx/>
              <a:buChar char="-"/>
            </a:pPr>
            <a:endParaRPr lang="fr-FR" sz="1200" b="1" dirty="0" smtClean="0"/>
          </a:p>
          <a:p>
            <a:pPr algn="ctr">
              <a:buFontTx/>
              <a:buChar char="-"/>
            </a:pPr>
            <a:endParaRPr lang="fr-FR" sz="1200" b="1" dirty="0" smtClean="0"/>
          </a:p>
          <a:p>
            <a:pPr algn="ctr">
              <a:buFontTx/>
              <a:buChar char="-"/>
            </a:pPr>
            <a:endParaRPr lang="fr-FR" sz="1200" b="1" dirty="0" smtClean="0"/>
          </a:p>
          <a:p>
            <a:pPr algn="ctr">
              <a:buFontTx/>
              <a:buChar char="-"/>
            </a:pPr>
            <a:endParaRPr lang="fr-FR" sz="1200" b="1" dirty="0" smtClean="0"/>
          </a:p>
          <a:p>
            <a:pPr algn="just"/>
            <a:r>
              <a:rPr lang="fr-FR" sz="1200" b="1" dirty="0" smtClean="0"/>
              <a:t>		</a:t>
            </a:r>
          </a:p>
          <a:p>
            <a:pPr>
              <a:buClr>
                <a:srgbClr val="C00000"/>
              </a:buClr>
              <a:buFont typeface="Wingdings" pitchFamily="2" charset="2"/>
              <a:buChar char="§"/>
            </a:pPr>
            <a:r>
              <a:rPr lang="fr-FR" sz="1200" b="1" dirty="0" smtClean="0"/>
              <a:t> </a:t>
            </a:r>
            <a:r>
              <a:rPr lang="fr-FR" sz="1100" b="1" dirty="0" smtClean="0"/>
              <a:t>Convention avec le Ministère des </a:t>
            </a:r>
          </a:p>
          <a:p>
            <a:pPr>
              <a:buClr>
                <a:srgbClr val="C00000"/>
              </a:buClr>
            </a:pPr>
            <a:r>
              <a:rPr lang="fr-FR" sz="1100" b="1" dirty="0" smtClean="0"/>
              <a:t>    Finances pour le financement de  </a:t>
            </a:r>
          </a:p>
          <a:p>
            <a:pPr>
              <a:buClr>
                <a:srgbClr val="C00000"/>
              </a:buClr>
            </a:pPr>
            <a:r>
              <a:rPr lang="fr-FR" sz="1100" b="1" dirty="0" smtClean="0"/>
              <a:t>    la certification des coopératives</a:t>
            </a:r>
          </a:p>
          <a:p>
            <a:pPr>
              <a:buClr>
                <a:srgbClr val="C00000"/>
              </a:buClr>
            </a:pPr>
            <a:endParaRPr lang="fr-FR" sz="1100" b="1" dirty="0" smtClean="0"/>
          </a:p>
          <a:p>
            <a:pPr>
              <a:buClr>
                <a:srgbClr val="C00000"/>
              </a:buClr>
              <a:buFont typeface="Wingdings" pitchFamily="2" charset="2"/>
              <a:buChar char="§"/>
            </a:pPr>
            <a:r>
              <a:rPr lang="fr-FR" sz="1100" b="1" dirty="0" smtClean="0"/>
              <a:t>  Convention avec le Ministère des </a:t>
            </a:r>
          </a:p>
          <a:p>
            <a:pPr>
              <a:buClr>
                <a:srgbClr val="C00000"/>
              </a:buClr>
            </a:pPr>
            <a:r>
              <a:rPr lang="fr-FR" sz="1100" b="1" dirty="0" smtClean="0"/>
              <a:t>    Affaires Générales pour </a:t>
            </a:r>
          </a:p>
          <a:p>
            <a:pPr>
              <a:buClr>
                <a:srgbClr val="C00000"/>
              </a:buClr>
            </a:pPr>
            <a:r>
              <a:rPr lang="fr-FR" sz="1100" b="1" dirty="0" smtClean="0"/>
              <a:t>    l’approvisionnement des </a:t>
            </a:r>
          </a:p>
          <a:p>
            <a:pPr>
              <a:buClr>
                <a:srgbClr val="C00000"/>
              </a:buClr>
            </a:pPr>
            <a:r>
              <a:rPr lang="fr-FR" sz="1100" b="1" dirty="0" smtClean="0"/>
              <a:t>    Collectivités</a:t>
            </a:r>
          </a:p>
          <a:p>
            <a:pPr>
              <a:buClr>
                <a:srgbClr val="C00000"/>
              </a:buClr>
            </a:pPr>
            <a:endParaRPr lang="fr-FR" sz="1100" b="1" dirty="0" smtClean="0"/>
          </a:p>
          <a:p>
            <a:pPr>
              <a:buClr>
                <a:srgbClr val="C00000"/>
              </a:buClr>
              <a:buFont typeface="Wingdings" pitchFamily="2" charset="2"/>
              <a:buChar char="§"/>
            </a:pPr>
            <a:r>
              <a:rPr lang="fr-FR" sz="1100" b="1" dirty="0" smtClean="0"/>
              <a:t>  Convention avec le Ministère de </a:t>
            </a:r>
          </a:p>
          <a:p>
            <a:pPr>
              <a:buClr>
                <a:srgbClr val="C00000"/>
              </a:buClr>
            </a:pPr>
            <a:r>
              <a:rPr lang="fr-FR" sz="1100" b="1" dirty="0" smtClean="0"/>
              <a:t>    l’Artisanat et de l’Economie   </a:t>
            </a:r>
          </a:p>
          <a:p>
            <a:pPr>
              <a:buClr>
                <a:srgbClr val="C00000"/>
              </a:buClr>
            </a:pPr>
            <a:r>
              <a:rPr lang="fr-FR" sz="1100" b="1" dirty="0" smtClean="0"/>
              <a:t>    Solidaire pour  le soutien dans la </a:t>
            </a:r>
          </a:p>
          <a:p>
            <a:pPr>
              <a:buClr>
                <a:srgbClr val="C00000"/>
              </a:buClr>
            </a:pPr>
            <a:r>
              <a:rPr lang="fr-FR" sz="1100" b="1" dirty="0" smtClean="0"/>
              <a:t>    mise en œuvre</a:t>
            </a:r>
          </a:p>
          <a:p>
            <a:pPr>
              <a:buFontTx/>
              <a:buChar char="-"/>
            </a:pPr>
            <a:endParaRPr lang="fr-FR" sz="1100" b="1" dirty="0" smtClean="0"/>
          </a:p>
          <a:p>
            <a:pPr>
              <a:buClr>
                <a:srgbClr val="C00000"/>
              </a:buClr>
              <a:buFont typeface="Wingdings" pitchFamily="2" charset="2"/>
              <a:buChar char="§"/>
            </a:pPr>
            <a:r>
              <a:rPr lang="fr-FR" sz="1100" b="1" dirty="0" smtClean="0"/>
              <a:t> Convention avec ‘’</a:t>
            </a:r>
            <a:r>
              <a:rPr lang="fr-FR" sz="1100" b="1" dirty="0" err="1" smtClean="0"/>
              <a:t>Ittissalat</a:t>
            </a:r>
            <a:r>
              <a:rPr lang="fr-FR" sz="1100" b="1" dirty="0" smtClean="0"/>
              <a:t> Al </a:t>
            </a:r>
          </a:p>
          <a:p>
            <a:pPr>
              <a:buClr>
                <a:srgbClr val="C00000"/>
              </a:buClr>
            </a:pPr>
            <a:r>
              <a:rPr lang="fr-FR" sz="1100" b="1" dirty="0" smtClean="0"/>
              <a:t>   </a:t>
            </a:r>
            <a:r>
              <a:rPr lang="fr-FR" sz="1100" b="1" dirty="0" err="1" smtClean="0"/>
              <a:t>Maghrib</a:t>
            </a:r>
            <a:r>
              <a:rPr lang="fr-FR" sz="1100" b="1" dirty="0" smtClean="0"/>
              <a:t>’’ pour la connexion et </a:t>
            </a:r>
          </a:p>
          <a:p>
            <a:pPr>
              <a:buClr>
                <a:srgbClr val="C00000"/>
              </a:buClr>
            </a:pPr>
            <a:r>
              <a:rPr lang="fr-FR" sz="1100" b="1" dirty="0" smtClean="0"/>
              <a:t>   l’abonnement internet gratuits au </a:t>
            </a:r>
          </a:p>
          <a:p>
            <a:pPr>
              <a:buClr>
                <a:srgbClr val="C00000"/>
              </a:buClr>
            </a:pPr>
            <a:r>
              <a:rPr lang="fr-FR" sz="1100" b="1" dirty="0" smtClean="0"/>
              <a:t>   profit d’un échantillon de 46 </a:t>
            </a:r>
          </a:p>
          <a:p>
            <a:pPr>
              <a:buClr>
                <a:srgbClr val="C00000"/>
              </a:buClr>
            </a:pPr>
            <a:r>
              <a:rPr lang="fr-FR" sz="1100" b="1" dirty="0" smtClean="0"/>
              <a:t>   coopératives dans les 16 régions</a:t>
            </a:r>
          </a:p>
          <a:p>
            <a:endParaRPr lang="fr-FR" sz="1100" b="1" dirty="0" smtClean="0"/>
          </a:p>
          <a:p>
            <a:endParaRPr lang="fr-FR" sz="1100" b="1" dirty="0" smtClean="0"/>
          </a:p>
          <a:p>
            <a:pPr>
              <a:buClr>
                <a:srgbClr val="C00000"/>
              </a:buClr>
              <a:buFont typeface="Wingdings" pitchFamily="2" charset="2"/>
              <a:buChar char="§"/>
            </a:pPr>
            <a:endParaRPr lang="fr-FR" sz="1100" b="1" dirty="0" smtClean="0"/>
          </a:p>
          <a:p>
            <a:pPr algn="just">
              <a:buFontTx/>
              <a:buChar char="-"/>
            </a:pPr>
            <a:endParaRPr lang="fr-FR" sz="1400" b="1" dirty="0" smtClean="0"/>
          </a:p>
          <a:p>
            <a:pPr algn="just"/>
            <a:endParaRPr lang="fr-FR" sz="1400" b="1" dirty="0" smtClean="0"/>
          </a:p>
        </p:txBody>
      </p:sp>
      <p:sp>
        <p:nvSpPr>
          <p:cNvPr id="70" name="AutoShape 14"/>
          <p:cNvSpPr>
            <a:spLocks noChangeArrowheads="1"/>
          </p:cNvSpPr>
          <p:nvPr/>
        </p:nvSpPr>
        <p:spPr bwMode="auto">
          <a:xfrm rot="5400000">
            <a:off x="1048641" y="1094443"/>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71" name="ZoneTexte 15"/>
          <p:cNvSpPr txBox="1">
            <a:spLocks noChangeArrowheads="1"/>
          </p:cNvSpPr>
          <p:nvPr/>
        </p:nvSpPr>
        <p:spPr bwMode="auto">
          <a:xfrm>
            <a:off x="71406" y="1785926"/>
            <a:ext cx="2214578" cy="4286280"/>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Clr>
                <a:srgbClr val="C00000"/>
              </a:buClr>
            </a:pPr>
            <a:endParaRPr lang="fr-FR" sz="1200" b="1" dirty="0" smtClean="0"/>
          </a:p>
          <a:p>
            <a:pPr algn="ctr">
              <a:buClr>
                <a:srgbClr val="C00000"/>
              </a:buClr>
              <a:buFont typeface="Wingdings" pitchFamily="2" charset="2"/>
              <a:buChar char="§"/>
            </a:pPr>
            <a:r>
              <a:rPr lang="fr-FR" sz="1200" b="1" dirty="0" smtClean="0"/>
              <a:t> Adhésion volontaire de 780 coopératives regroupant près de 30.000 petits producteurs, dont 67% de femmes des 16 régions du Royaume</a:t>
            </a:r>
          </a:p>
          <a:p>
            <a:pPr algn="ctr">
              <a:buClr>
                <a:srgbClr val="C00000"/>
              </a:buClr>
            </a:pPr>
            <a:endParaRPr lang="fr-FR" sz="500" b="1" dirty="0" smtClean="0"/>
          </a:p>
          <a:p>
            <a:pPr algn="ctr">
              <a:buClr>
                <a:srgbClr val="C00000"/>
              </a:buClr>
              <a:buFont typeface="Wingdings" pitchFamily="2" charset="2"/>
              <a:buChar char="§"/>
            </a:pPr>
            <a:r>
              <a:rPr lang="fr-FR" sz="1200" b="1" dirty="0" smtClean="0"/>
              <a:t>Adhésion de 50 TPE </a:t>
            </a:r>
          </a:p>
          <a:p>
            <a:pPr algn="ctr"/>
            <a:endParaRPr lang="fr-FR" sz="500" b="1" dirty="0" smtClean="0"/>
          </a:p>
          <a:p>
            <a:pPr marL="0" lvl="2" algn="ctr">
              <a:buClr>
                <a:srgbClr val="C00000"/>
              </a:buClr>
              <a:buFont typeface="Wingdings" pitchFamily="2" charset="2"/>
              <a:buChar char="§"/>
            </a:pPr>
            <a:r>
              <a:rPr lang="fr-FR" sz="1200" b="1" dirty="0" smtClean="0"/>
              <a:t> Projet d’agrégation et de commercialisation des pommes de montagne au Tadla inauguré par Sa Majesté Le Roi</a:t>
            </a:r>
          </a:p>
          <a:p>
            <a:pPr marL="0" lvl="2" algn="ctr">
              <a:buClr>
                <a:srgbClr val="C00000"/>
              </a:buClr>
            </a:pPr>
            <a:endParaRPr lang="fr-FR" sz="700" b="1" dirty="0" smtClean="0"/>
          </a:p>
          <a:p>
            <a:pPr marL="0" lvl="2">
              <a:buClr>
                <a:srgbClr val="C00000"/>
              </a:buClr>
              <a:buFontTx/>
              <a:buChar char="-"/>
            </a:pPr>
            <a:r>
              <a:rPr lang="fr-FR" sz="900" b="1" dirty="0" smtClean="0"/>
              <a:t> </a:t>
            </a:r>
            <a:r>
              <a:rPr lang="fr-FR" sz="1000" b="1" dirty="0" smtClean="0"/>
              <a:t>Constitution de 3 coopératives à    </a:t>
            </a:r>
          </a:p>
          <a:p>
            <a:pPr marL="0" lvl="2">
              <a:buClr>
                <a:srgbClr val="C00000"/>
              </a:buClr>
            </a:pPr>
            <a:r>
              <a:rPr lang="fr-FR" sz="1000" b="1" dirty="0" smtClean="0"/>
              <a:t>  </a:t>
            </a:r>
            <a:r>
              <a:rPr lang="fr-FR" sz="1000" b="1" dirty="0" err="1" smtClean="0"/>
              <a:t>Aghbala</a:t>
            </a:r>
            <a:r>
              <a:rPr lang="fr-FR" sz="1000" b="1" dirty="0" smtClean="0"/>
              <a:t>, </a:t>
            </a:r>
            <a:r>
              <a:rPr lang="fr-FR" sz="1000" b="1" dirty="0" err="1" smtClean="0"/>
              <a:t>Tizin</a:t>
            </a:r>
            <a:r>
              <a:rPr lang="fr-FR" sz="1000" b="1" dirty="0" smtClean="0"/>
              <a:t>-</a:t>
            </a:r>
            <a:r>
              <a:rPr lang="fr-FR" sz="1000" b="1" dirty="0" err="1" smtClean="0"/>
              <a:t>isli</a:t>
            </a:r>
            <a:r>
              <a:rPr lang="fr-FR" sz="1000" b="1" dirty="0" smtClean="0"/>
              <a:t> et </a:t>
            </a:r>
            <a:r>
              <a:rPr lang="fr-FR" sz="1000" b="1" dirty="0" err="1" smtClean="0"/>
              <a:t>Inaour</a:t>
            </a:r>
            <a:endParaRPr lang="fr-FR" sz="1000" b="1" dirty="0" smtClean="0"/>
          </a:p>
          <a:p>
            <a:pPr marL="0" lvl="2">
              <a:buClr>
                <a:srgbClr val="C00000"/>
              </a:buClr>
            </a:pPr>
            <a:endParaRPr lang="fr-FR" sz="1000" b="1" dirty="0" smtClean="0"/>
          </a:p>
          <a:p>
            <a:pPr marL="0" lvl="2">
              <a:buClr>
                <a:srgbClr val="C00000"/>
              </a:buClr>
              <a:buFontTx/>
              <a:buChar char="-"/>
            </a:pPr>
            <a:r>
              <a:rPr lang="fr-FR" sz="1000" b="1" dirty="0" smtClean="0"/>
              <a:t> 150 petits producteurs sur 180 </a:t>
            </a:r>
          </a:p>
          <a:p>
            <a:pPr marL="0" lvl="2">
              <a:buClr>
                <a:srgbClr val="C00000"/>
              </a:buClr>
            </a:pPr>
            <a:r>
              <a:rPr lang="fr-FR" sz="1000" b="1" dirty="0" smtClean="0"/>
              <a:t>  hectares  approvisionnés en intrants </a:t>
            </a:r>
          </a:p>
          <a:p>
            <a:pPr marL="0" lvl="2">
              <a:buClr>
                <a:srgbClr val="C00000"/>
              </a:buClr>
            </a:pPr>
            <a:r>
              <a:rPr lang="fr-FR" sz="1000" b="1" dirty="0" smtClean="0"/>
              <a:t>  et produits  de  traitement</a:t>
            </a:r>
          </a:p>
          <a:p>
            <a:pPr marL="0" lvl="2">
              <a:buClr>
                <a:srgbClr val="C00000"/>
              </a:buClr>
            </a:pPr>
            <a:endParaRPr lang="fr-FR" sz="1000" b="1" dirty="0" smtClean="0"/>
          </a:p>
          <a:p>
            <a:pPr marL="0" lvl="2">
              <a:buClr>
                <a:srgbClr val="C00000"/>
              </a:buClr>
              <a:buFontTx/>
              <a:buChar char="-"/>
            </a:pPr>
            <a:r>
              <a:rPr lang="fr-FR" sz="1000" b="1" dirty="0" smtClean="0"/>
              <a:t> des recettes moyennes de 5 </a:t>
            </a:r>
            <a:r>
              <a:rPr lang="fr-FR" sz="1000" b="1" dirty="0" err="1" smtClean="0"/>
              <a:t>dh</a:t>
            </a:r>
            <a:r>
              <a:rPr lang="fr-FR" sz="1000" b="1" dirty="0" smtClean="0"/>
              <a:t>/kg </a:t>
            </a:r>
          </a:p>
          <a:p>
            <a:pPr marL="0" lvl="2">
              <a:buClr>
                <a:srgbClr val="C00000"/>
              </a:buClr>
            </a:pPr>
            <a:r>
              <a:rPr lang="fr-FR" sz="1000" b="1" dirty="0" smtClean="0"/>
              <a:t>  net  au  lieu de 1 </a:t>
            </a:r>
            <a:r>
              <a:rPr lang="fr-FR" sz="1000" b="1" dirty="0" err="1" smtClean="0"/>
              <a:t>dh</a:t>
            </a:r>
            <a:r>
              <a:rPr lang="fr-FR" sz="1000" b="1" dirty="0" smtClean="0"/>
              <a:t> payé par les </a:t>
            </a:r>
          </a:p>
          <a:p>
            <a:pPr marL="0" lvl="2">
              <a:buClr>
                <a:srgbClr val="C00000"/>
              </a:buClr>
            </a:pPr>
            <a:r>
              <a:rPr lang="fr-FR" sz="1000" b="1" dirty="0" smtClean="0"/>
              <a:t>  intermédiaires avant l’agrégation</a:t>
            </a:r>
          </a:p>
          <a:p>
            <a:pPr marL="0" lvl="2">
              <a:buClr>
                <a:srgbClr val="C00000"/>
              </a:buClr>
            </a:pPr>
            <a:endParaRPr lang="fr-FR" sz="1000" b="1" dirty="0" smtClean="0"/>
          </a:p>
          <a:p>
            <a:pPr marL="0" lvl="2">
              <a:buClr>
                <a:srgbClr val="C00000"/>
              </a:buClr>
              <a:buFontTx/>
              <a:buChar char="-"/>
            </a:pPr>
            <a:r>
              <a:rPr lang="fr-FR" sz="1000" b="1" dirty="0" smtClean="0"/>
              <a:t> valorisation de 40 tonnes de </a:t>
            </a:r>
          </a:p>
          <a:p>
            <a:pPr marL="0" lvl="2">
              <a:buClr>
                <a:srgbClr val="C00000"/>
              </a:buClr>
            </a:pPr>
            <a:r>
              <a:rPr lang="fr-FR" sz="1000" b="1" dirty="0" smtClean="0"/>
              <a:t>  pommes en  vinaigre de cidre   </a:t>
            </a:r>
          </a:p>
          <a:p>
            <a:pPr algn="ctr"/>
            <a:endParaRPr lang="fr-FR" sz="1200" b="1" dirty="0" smtClean="0">
              <a:solidFill>
                <a:srgbClr val="006600"/>
              </a:solidFill>
            </a:endParaRPr>
          </a:p>
        </p:txBody>
      </p:sp>
      <p:sp>
        <p:nvSpPr>
          <p:cNvPr id="43" name="Title 1"/>
          <p:cNvSpPr>
            <a:spLocks noGrp="1"/>
          </p:cNvSpPr>
          <p:nvPr>
            <p:ph type="title"/>
            <p:custDataLst>
              <p:tags r:id="rId3"/>
            </p:custDataLst>
          </p:nvPr>
        </p:nvSpPr>
        <p:spPr>
          <a:xfrm>
            <a:off x="357158" y="71414"/>
            <a:ext cx="8625682" cy="298327"/>
          </a:xfrm>
        </p:spPr>
        <p:txBody>
          <a:bodyPr>
            <a:noAutofit/>
          </a:bodyPr>
          <a:lstStyle/>
          <a:p>
            <a:r>
              <a:rPr lang="fr-FR" sz="2400" b="1" dirty="0" smtClean="0">
                <a:solidFill>
                  <a:srgbClr val="C00000"/>
                </a:solidFill>
              </a:rPr>
              <a:t>DES RESULTATS EN 18 MOIS</a:t>
            </a:r>
          </a:p>
        </p:txBody>
      </p:sp>
      <p:sp>
        <p:nvSpPr>
          <p:cNvPr id="45" name="Freeform 10"/>
          <p:cNvSpPr>
            <a:spLocks/>
          </p:cNvSpPr>
          <p:nvPr>
            <p:custDataLst>
              <p:tags r:id="rId4"/>
            </p:custDataLst>
          </p:nvPr>
        </p:nvSpPr>
        <p:spPr bwMode="gray">
          <a:xfrm>
            <a:off x="3714744" y="642918"/>
            <a:ext cx="3071834"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300" b="1" dirty="0" smtClean="0">
                <a:solidFill>
                  <a:schemeClr val="bg1"/>
                </a:solidFill>
                <a:latin typeface="+mj-lt"/>
                <a:cs typeface="Arial" pitchFamily="34" charset="0"/>
              </a:rPr>
              <a:t>       </a:t>
            </a:r>
          </a:p>
          <a:p>
            <a:pPr algn="ctr"/>
            <a:r>
              <a:rPr lang="fr-FR" sz="1300" b="1" dirty="0" smtClean="0">
                <a:solidFill>
                  <a:schemeClr val="bg1"/>
                </a:solidFill>
                <a:latin typeface="+mj-lt"/>
                <a:cs typeface="Arial" pitchFamily="34" charset="0"/>
              </a:rPr>
              <a:t>                 </a:t>
            </a:r>
            <a:r>
              <a:rPr lang="fr-FR" sz="1400" b="1" dirty="0" smtClean="0">
                <a:solidFill>
                  <a:schemeClr val="bg1"/>
                </a:solidFill>
              </a:rPr>
              <a:t>Collecte</a:t>
            </a:r>
          </a:p>
          <a:p>
            <a:pPr algn="ctr"/>
            <a:r>
              <a:rPr lang="fr-FR" sz="1400" b="1" dirty="0" smtClean="0">
                <a:solidFill>
                  <a:schemeClr val="bg1"/>
                </a:solidFill>
              </a:rPr>
              <a:t> </a:t>
            </a:r>
          </a:p>
        </p:txBody>
      </p:sp>
      <p:sp>
        <p:nvSpPr>
          <p:cNvPr id="48" name="Freeform 10"/>
          <p:cNvSpPr>
            <a:spLocks/>
          </p:cNvSpPr>
          <p:nvPr>
            <p:custDataLst>
              <p:tags r:id="rId5"/>
            </p:custDataLst>
          </p:nvPr>
        </p:nvSpPr>
        <p:spPr bwMode="gray">
          <a:xfrm>
            <a:off x="2071670" y="617858"/>
            <a:ext cx="257176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400" b="1" dirty="0" smtClean="0">
                <a:solidFill>
                  <a:schemeClr val="bg1"/>
                </a:solidFill>
              </a:rPr>
              <a:t>Mutualisation-Accompagnement</a:t>
            </a:r>
          </a:p>
        </p:txBody>
      </p:sp>
      <p:sp>
        <p:nvSpPr>
          <p:cNvPr id="50" name="Freeform 10"/>
          <p:cNvSpPr>
            <a:spLocks/>
          </p:cNvSpPr>
          <p:nvPr>
            <p:custDataLst>
              <p:tags r:id="rId6"/>
            </p:custDataLst>
          </p:nvPr>
        </p:nvSpPr>
        <p:spPr bwMode="gray">
          <a:xfrm>
            <a:off x="71406" y="617858"/>
            <a:ext cx="2286016"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defTabSz="987425"/>
            <a:r>
              <a:rPr lang="fr-FR" sz="1400" b="1" dirty="0" smtClean="0">
                <a:solidFill>
                  <a:schemeClr val="bg1"/>
                </a:solidFill>
              </a:rPr>
              <a:t>Agrégation</a:t>
            </a:r>
            <a:endParaRPr lang="fr-FR" sz="1400" b="1" dirty="0">
              <a:solidFill>
                <a:schemeClr val="bg1"/>
              </a:solidFill>
            </a:endParaRPr>
          </a:p>
        </p:txBody>
      </p:sp>
      <p:sp>
        <p:nvSpPr>
          <p:cNvPr id="30" name="Rectangle à coins arrondis 29"/>
          <p:cNvSpPr/>
          <p:nvPr/>
        </p:nvSpPr>
        <p:spPr>
          <a:xfrm>
            <a:off x="1214414" y="6143644"/>
            <a:ext cx="6286544" cy="642918"/>
          </a:xfrm>
          <a:prstGeom prst="round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a:endParaRPr lang="fr-FR" dirty="0" err="1" smtClean="0">
              <a:solidFill>
                <a:schemeClr val="tx1"/>
              </a:solidFill>
            </a:endParaRPr>
          </a:p>
        </p:txBody>
      </p:sp>
      <p:sp>
        <p:nvSpPr>
          <p:cNvPr id="25" name="Rectangle 24"/>
          <p:cNvSpPr/>
          <p:nvPr/>
        </p:nvSpPr>
        <p:spPr>
          <a:xfrm>
            <a:off x="1000100" y="6215082"/>
            <a:ext cx="6572296" cy="584775"/>
          </a:xfrm>
          <a:prstGeom prst="rect">
            <a:avLst/>
          </a:prstGeom>
        </p:spPr>
        <p:txBody>
          <a:bodyPr wrap="square">
            <a:spAutoFit/>
          </a:bodyPr>
          <a:lstStyle/>
          <a:p>
            <a:pPr marL="304800" indent="-304800" algn="ctr" defTabSz="895350">
              <a:buClr>
                <a:schemeClr val="tx2"/>
              </a:buClr>
            </a:pPr>
            <a:r>
              <a:rPr lang="fr-FR" sz="1600" b="1" dirty="0" smtClean="0">
                <a:solidFill>
                  <a:schemeClr val="folHlink"/>
                </a:solidFill>
                <a:latin typeface="+mj-lt"/>
                <a:cs typeface="Arial" pitchFamily="34" charset="0"/>
              </a:rPr>
              <a:t>Les ‘’Magasins Solidaires et Equitables’’ sont aujourd’hui un cadre de formation, d’échange d’expériences et </a:t>
            </a:r>
            <a:r>
              <a:rPr lang="fr-FR" sz="1400" b="1" dirty="0" smtClean="0">
                <a:solidFill>
                  <a:schemeClr val="folHlink"/>
                </a:solidFill>
                <a:latin typeface="+mj-lt"/>
                <a:cs typeface="Arial" pitchFamily="34" charset="0"/>
              </a:rPr>
              <a:t>d’incitation</a:t>
            </a:r>
            <a:r>
              <a:rPr lang="fr-FR" sz="1600" b="1" dirty="0" smtClean="0">
                <a:solidFill>
                  <a:schemeClr val="folHlink"/>
                </a:solidFill>
                <a:latin typeface="+mj-lt"/>
                <a:cs typeface="Arial" pitchFamily="34" charset="0"/>
              </a:rPr>
              <a:t> à l’innovation</a:t>
            </a:r>
          </a:p>
        </p:txBody>
      </p:sp>
      <p:cxnSp>
        <p:nvCxnSpPr>
          <p:cNvPr id="15" name="Connecteur droit 14"/>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a:spLocks noChangeArrowheads="1"/>
          </p:cNvSpPr>
          <p:nvPr/>
        </p:nvSpPr>
        <p:spPr bwMode="auto">
          <a:xfrm>
            <a:off x="4572000" y="1785926"/>
            <a:ext cx="2143140" cy="4286280"/>
          </a:xfrm>
          <a:prstGeom prst="rect">
            <a:avLst/>
          </a:prstGeom>
          <a:solidFill>
            <a:schemeClr val="tx2">
              <a:lumMod val="20000"/>
              <a:lumOff val="80000"/>
            </a:schemeClr>
          </a:solidFill>
          <a:ln w="9525">
            <a:noFill/>
            <a:miter lim="800000"/>
            <a:headEnd/>
            <a:tailEnd/>
          </a:ln>
        </p:spPr>
        <p:txBody>
          <a:bodyPr lIns="98746" tIns="49373" rIns="98746" bIns="49373" anchor="ctr"/>
          <a:lstStyle/>
          <a:p>
            <a:pPr marL="0" lvl="1">
              <a:buClr>
                <a:srgbClr val="C00000"/>
              </a:buClr>
              <a:buFont typeface="Wingdings" pitchFamily="2" charset="2"/>
              <a:buChar char="§"/>
            </a:pPr>
            <a:r>
              <a:rPr lang="fr-FR" sz="1200" b="1" dirty="0" smtClean="0"/>
              <a:t> Collecte des produits des   </a:t>
            </a:r>
          </a:p>
          <a:p>
            <a:pPr marL="0" lvl="1">
              <a:buClr>
                <a:srgbClr val="C00000"/>
              </a:buClr>
            </a:pPr>
            <a:r>
              <a:rPr lang="fr-FR" sz="1200" b="1" dirty="0" smtClean="0"/>
              <a:t>   coopératives à leurs portes </a:t>
            </a:r>
          </a:p>
          <a:p>
            <a:pPr>
              <a:buClr>
                <a:srgbClr val="C00000"/>
              </a:buClr>
            </a:pPr>
            <a:r>
              <a:rPr lang="fr-FR" sz="1200" b="1" dirty="0" smtClean="0"/>
              <a:t>   avec des moyens logistiques  </a:t>
            </a:r>
          </a:p>
          <a:p>
            <a:pPr>
              <a:buClr>
                <a:srgbClr val="C00000"/>
              </a:buClr>
            </a:pPr>
            <a:r>
              <a:rPr lang="fr-FR" sz="1200" b="1" dirty="0" smtClean="0"/>
              <a:t>   adaptés et à des coûts </a:t>
            </a:r>
          </a:p>
          <a:p>
            <a:pPr>
              <a:buClr>
                <a:srgbClr val="C00000"/>
              </a:buClr>
            </a:pPr>
            <a:r>
              <a:rPr lang="fr-FR" sz="1200" b="1" dirty="0" smtClean="0"/>
              <a:t>   compétitifs, à la charge de </a:t>
            </a:r>
          </a:p>
          <a:p>
            <a:pPr>
              <a:buClr>
                <a:srgbClr val="C00000"/>
              </a:buClr>
            </a:pPr>
            <a:r>
              <a:rPr lang="fr-FR" sz="1200" b="1" dirty="0" smtClean="0"/>
              <a:t>   Maroc </a:t>
            </a:r>
            <a:r>
              <a:rPr lang="fr-FR" sz="1200" b="1" dirty="0" err="1" smtClean="0"/>
              <a:t>Taswiq</a:t>
            </a:r>
            <a:endParaRPr lang="fr-FR" sz="1200" b="1" dirty="0" smtClean="0"/>
          </a:p>
          <a:p>
            <a:pPr>
              <a:buClr>
                <a:srgbClr val="C00000"/>
              </a:buClr>
            </a:pPr>
            <a:endParaRPr lang="fr-FR" sz="1200" b="1" dirty="0" smtClean="0"/>
          </a:p>
          <a:p>
            <a:pPr>
              <a:buClr>
                <a:srgbClr val="C00000"/>
              </a:buClr>
              <a:buFont typeface="Wingdings" pitchFamily="2" charset="2"/>
              <a:buChar char="§"/>
            </a:pPr>
            <a:r>
              <a:rPr lang="fr-FR" sz="1200" b="1" dirty="0" smtClean="0"/>
              <a:t> approvisionnement régulier  </a:t>
            </a:r>
          </a:p>
          <a:p>
            <a:pPr>
              <a:buClr>
                <a:srgbClr val="C00000"/>
              </a:buClr>
            </a:pPr>
            <a:r>
              <a:rPr lang="fr-FR" sz="1200" b="1" dirty="0" smtClean="0"/>
              <a:t>   des  différents sites de vente  </a:t>
            </a:r>
          </a:p>
          <a:p>
            <a:pPr>
              <a:buClr>
                <a:srgbClr val="C00000"/>
              </a:buClr>
            </a:pPr>
            <a:r>
              <a:rPr lang="fr-FR" sz="1200" b="1" dirty="0" smtClean="0"/>
              <a:t>   et des partenaires au Maroc </a:t>
            </a:r>
          </a:p>
          <a:p>
            <a:pPr>
              <a:buClr>
                <a:srgbClr val="C00000"/>
              </a:buClr>
            </a:pPr>
            <a:r>
              <a:rPr lang="fr-FR" sz="1200" b="1" dirty="0" smtClean="0"/>
              <a:t>   et à l’international</a:t>
            </a:r>
          </a:p>
        </p:txBody>
      </p:sp>
      <p:sp>
        <p:nvSpPr>
          <p:cNvPr id="19" name="AutoShape 14"/>
          <p:cNvSpPr>
            <a:spLocks noChangeArrowheads="1"/>
          </p:cNvSpPr>
          <p:nvPr/>
        </p:nvSpPr>
        <p:spPr bwMode="auto">
          <a:xfrm rot="5400000">
            <a:off x="7896920" y="1094443"/>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14"/>
          <p:cNvSpPr>
            <a:spLocks noChangeArrowheads="1"/>
          </p:cNvSpPr>
          <p:nvPr/>
        </p:nvSpPr>
        <p:spPr bwMode="auto">
          <a:xfrm rot="5400000">
            <a:off x="3263048" y="1237319"/>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58" name="ZoneTexte 15"/>
          <p:cNvSpPr txBox="1">
            <a:spLocks noChangeArrowheads="1"/>
          </p:cNvSpPr>
          <p:nvPr/>
        </p:nvSpPr>
        <p:spPr bwMode="auto">
          <a:xfrm>
            <a:off x="2287124" y="2000240"/>
            <a:ext cx="2142000" cy="3786214"/>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endParaRPr lang="fr-FR" sz="1200" b="1" dirty="0" smtClean="0"/>
          </a:p>
          <a:p>
            <a:pPr algn="ctr"/>
            <a:endParaRPr lang="fr-FR" sz="1200" b="1" dirty="0" smtClean="0"/>
          </a:p>
          <a:p>
            <a:pPr algn="ctr"/>
            <a:r>
              <a:rPr lang="fr-FR" sz="1200" b="1" dirty="0" smtClean="0"/>
              <a:t>une marque commerciale</a:t>
            </a:r>
          </a:p>
          <a:p>
            <a:pPr algn="ctr"/>
            <a:endParaRPr lang="fr-FR" sz="1200" b="1" dirty="0" smtClean="0"/>
          </a:p>
          <a:p>
            <a:pPr algn="ctr"/>
            <a:endParaRPr lang="fr-FR" sz="1200" b="1" dirty="0" smtClean="0"/>
          </a:p>
          <a:p>
            <a:pPr algn="ctr"/>
            <a:endParaRPr lang="fr-FR" sz="1200" b="1" dirty="0" smtClean="0"/>
          </a:p>
          <a:p>
            <a:pPr algn="ctr"/>
            <a:endParaRPr lang="fr-FR" sz="1200" b="1" dirty="0" smtClean="0"/>
          </a:p>
          <a:p>
            <a:pPr algn="ctr"/>
            <a:r>
              <a:rPr lang="fr-FR" sz="1200" b="1" dirty="0" smtClean="0"/>
              <a:t>6 magasins dont 3 en franchise</a:t>
            </a:r>
          </a:p>
          <a:p>
            <a:pPr algn="ctr"/>
            <a:r>
              <a:rPr lang="fr-FR" sz="1200" b="1" dirty="0" smtClean="0">
                <a:solidFill>
                  <a:srgbClr val="006600"/>
                </a:solidFill>
              </a:rPr>
              <a:t>Casablanca-Larache-Fès-Mohammedia-Agadir-</a:t>
            </a:r>
            <a:r>
              <a:rPr lang="fr-FR" sz="1200" b="1" dirty="0" err="1" smtClean="0">
                <a:solidFill>
                  <a:srgbClr val="006600"/>
                </a:solidFill>
              </a:rPr>
              <a:t>Témara</a:t>
            </a:r>
            <a:endParaRPr lang="fr-FR" sz="1200" b="1" dirty="0" smtClean="0">
              <a:solidFill>
                <a:srgbClr val="006600"/>
              </a:solidFill>
            </a:endParaRPr>
          </a:p>
          <a:p>
            <a:pPr algn="ctr"/>
            <a:endParaRPr lang="fr-FR" sz="1200" b="1" dirty="0" smtClean="0">
              <a:solidFill>
                <a:srgbClr val="006600"/>
              </a:solidFill>
            </a:endParaRPr>
          </a:p>
          <a:p>
            <a:pPr algn="ctr"/>
            <a:r>
              <a:rPr lang="fr-FR" sz="1200" b="1" dirty="0" smtClean="0"/>
              <a:t>6 magasins à court terme</a:t>
            </a:r>
          </a:p>
          <a:p>
            <a:pPr algn="ctr"/>
            <a:r>
              <a:rPr lang="fr-FR" sz="1200" b="1" dirty="0" smtClean="0">
                <a:solidFill>
                  <a:srgbClr val="C00000"/>
                </a:solidFill>
              </a:rPr>
              <a:t>Casa-Rabat-Marrakech-Tanger-</a:t>
            </a:r>
            <a:r>
              <a:rPr lang="fr-FR" sz="1200" b="1" dirty="0" err="1" smtClean="0">
                <a:solidFill>
                  <a:srgbClr val="C00000"/>
                </a:solidFill>
              </a:rPr>
              <a:t>Taounate</a:t>
            </a:r>
            <a:r>
              <a:rPr lang="fr-FR" sz="1200" b="1" dirty="0" smtClean="0">
                <a:solidFill>
                  <a:srgbClr val="C00000"/>
                </a:solidFill>
              </a:rPr>
              <a:t>- </a:t>
            </a:r>
            <a:r>
              <a:rPr lang="fr-FR" sz="1200" b="1" dirty="0" err="1" smtClean="0">
                <a:solidFill>
                  <a:srgbClr val="C00000"/>
                </a:solidFill>
              </a:rPr>
              <a:t>Beni</a:t>
            </a:r>
            <a:r>
              <a:rPr lang="fr-FR" sz="1200" b="1" dirty="0" smtClean="0">
                <a:solidFill>
                  <a:srgbClr val="C00000"/>
                </a:solidFill>
              </a:rPr>
              <a:t>-Mellal</a:t>
            </a:r>
          </a:p>
          <a:p>
            <a:pPr algn="ctr"/>
            <a:endParaRPr lang="fr-FR" sz="1200" b="1" dirty="0" smtClean="0"/>
          </a:p>
          <a:p>
            <a:pPr algn="ctr"/>
            <a:r>
              <a:rPr lang="fr-FR" sz="1200" b="1" dirty="0" smtClean="0"/>
              <a:t> 2000 articles sont en vente dans ces magasins</a:t>
            </a:r>
          </a:p>
          <a:p>
            <a:pPr algn="ctr"/>
            <a:endParaRPr lang="fr-FR" sz="1200" b="1" dirty="0" smtClean="0"/>
          </a:p>
          <a:p>
            <a:pPr algn="ctr"/>
            <a:r>
              <a:rPr lang="fr-FR" sz="1200" b="1" dirty="0" smtClean="0"/>
              <a:t>Volume de ventes réalisées</a:t>
            </a:r>
          </a:p>
          <a:p>
            <a:pPr algn="ctr"/>
            <a:r>
              <a:rPr lang="fr-FR" sz="1200" b="1" dirty="0" smtClean="0"/>
              <a:t> 9 millions de </a:t>
            </a:r>
            <a:r>
              <a:rPr lang="fr-FR" sz="1200" b="1" dirty="0" err="1" smtClean="0"/>
              <a:t>dh</a:t>
            </a:r>
            <a:r>
              <a:rPr lang="fr-FR" sz="1200" b="1" dirty="0" smtClean="0"/>
              <a:t> </a:t>
            </a:r>
          </a:p>
          <a:p>
            <a:pPr algn="ctr"/>
            <a:endParaRPr lang="fr-FR" sz="1200" b="1" dirty="0" smtClean="0">
              <a:solidFill>
                <a:srgbClr val="006600"/>
              </a:solidFill>
            </a:endParaRPr>
          </a:p>
        </p:txBody>
      </p:sp>
      <p:sp>
        <p:nvSpPr>
          <p:cNvPr id="60" name="ZoneTexte 15"/>
          <p:cNvSpPr txBox="1">
            <a:spLocks noChangeArrowheads="1"/>
          </p:cNvSpPr>
          <p:nvPr/>
        </p:nvSpPr>
        <p:spPr bwMode="auto">
          <a:xfrm>
            <a:off x="4500562" y="2000240"/>
            <a:ext cx="2303686" cy="3786214"/>
          </a:xfrm>
          <a:prstGeom prst="rect">
            <a:avLst/>
          </a:prstGeom>
          <a:solidFill>
            <a:schemeClr val="tx2">
              <a:lumMod val="20000"/>
              <a:lumOff val="80000"/>
            </a:schemeClr>
          </a:solidFill>
          <a:ln w="9525">
            <a:noFill/>
            <a:miter lim="800000"/>
            <a:headEnd/>
            <a:tailEnd/>
          </a:ln>
        </p:spPr>
        <p:txBody>
          <a:bodyPr lIns="98746" tIns="49373" rIns="98746" bIns="49373" anchor="ctr"/>
          <a:lstStyle/>
          <a:p>
            <a:pPr marL="0" lvl="2" algn="ctr">
              <a:buClr>
                <a:srgbClr val="C00000"/>
              </a:buClr>
              <a:buFont typeface="Wingdings" pitchFamily="2" charset="2"/>
              <a:buChar char="§"/>
            </a:pPr>
            <a:r>
              <a:rPr lang="fr-FR" sz="1200" b="1" dirty="0" smtClean="0"/>
              <a:t> Site National en arabe et en français assurant une distribution à domicile sur tout le territoire national </a:t>
            </a:r>
          </a:p>
          <a:p>
            <a:pPr marL="0" lvl="2" algn="ctr"/>
            <a:r>
              <a:rPr lang="fr-FR" sz="1200" b="1" dirty="0" smtClean="0">
                <a:hlinkClick r:id="rId9"/>
              </a:rPr>
              <a:t>www.bladlkhir.ma</a:t>
            </a:r>
          </a:p>
          <a:p>
            <a:pPr marL="0" lvl="2" algn="ctr"/>
            <a:endParaRPr lang="fr-FR" sz="500" b="1" dirty="0" smtClean="0"/>
          </a:p>
          <a:p>
            <a:pPr algn="ctr">
              <a:buFont typeface="Wingdings" pitchFamily="2" charset="2"/>
              <a:buChar char="§"/>
            </a:pPr>
            <a:r>
              <a:rPr lang="fr-FR" sz="1200" b="1" dirty="0" smtClean="0"/>
              <a:t> Site de promotion </a:t>
            </a:r>
          </a:p>
          <a:p>
            <a:pPr marL="360363" lvl="2"/>
            <a:r>
              <a:rPr lang="fr-FR" sz="1200" b="1" dirty="0" smtClean="0">
                <a:hlinkClick r:id="rId10"/>
              </a:rPr>
              <a:t>www.solideal.</a:t>
            </a:r>
            <a:r>
              <a:rPr lang="fr-FR" sz="1200" b="1" dirty="0" smtClean="0">
                <a:hlinkClick r:id="rId9"/>
              </a:rPr>
              <a:t>ma</a:t>
            </a:r>
          </a:p>
          <a:p>
            <a:pPr marL="360363" lvl="2"/>
            <a:endParaRPr lang="fr-FR" sz="500" b="1" dirty="0" smtClean="0"/>
          </a:p>
          <a:p>
            <a:pPr algn="ctr">
              <a:buClr>
                <a:srgbClr val="C00000"/>
              </a:buClr>
              <a:buFont typeface="Wingdings" pitchFamily="2" charset="2"/>
              <a:buChar char="§"/>
            </a:pPr>
            <a:r>
              <a:rPr lang="fr-FR" sz="1200" b="1" dirty="0" smtClean="0"/>
              <a:t> Sites internationaux en arabe, français, anglais et espagnol, assurant une distribution à domicile dans 220 pays </a:t>
            </a:r>
          </a:p>
          <a:p>
            <a:pPr algn="ctr">
              <a:buFontTx/>
              <a:buChar char="-"/>
            </a:pPr>
            <a:endParaRPr lang="fr-FR" sz="500" b="1" dirty="0" smtClean="0"/>
          </a:p>
          <a:p>
            <a:pPr marL="0" lvl="2" algn="ctr"/>
            <a:r>
              <a:rPr lang="fr-FR" sz="1200" b="1" dirty="0" smtClean="0">
                <a:hlinkClick r:id="rId11"/>
              </a:rPr>
              <a:t>www.autenthicmaroc.com</a:t>
            </a:r>
            <a:endParaRPr lang="fr-FR" sz="1200" b="1" dirty="0" smtClean="0"/>
          </a:p>
          <a:p>
            <a:pPr marL="0" lvl="2" algn="ctr"/>
            <a:r>
              <a:rPr lang="fr-FR" sz="1200" b="1" dirty="0" smtClean="0">
                <a:hlinkClick r:id="rId12"/>
              </a:rPr>
              <a:t>www.cosmeticmaroc.com</a:t>
            </a:r>
            <a:endParaRPr lang="fr-FR" sz="1200" b="1" dirty="0" smtClean="0"/>
          </a:p>
          <a:p>
            <a:pPr marL="0" lvl="2" algn="ctr"/>
            <a:endParaRPr lang="fr-FR" sz="400" b="1" dirty="0" smtClean="0"/>
          </a:p>
          <a:p>
            <a:pPr marL="0" lvl="2" algn="ctr"/>
            <a:r>
              <a:rPr lang="fr-FR" sz="1200" b="1" dirty="0" smtClean="0"/>
              <a:t>Volume de ventes de près de 200 milles </a:t>
            </a:r>
            <a:r>
              <a:rPr lang="fr-FR" sz="1200" b="1" dirty="0" err="1" smtClean="0"/>
              <a:t>dh</a:t>
            </a:r>
            <a:r>
              <a:rPr lang="fr-FR" sz="1200" b="1" dirty="0" smtClean="0"/>
              <a:t> en 2 mois</a:t>
            </a:r>
          </a:p>
        </p:txBody>
      </p:sp>
      <p:sp>
        <p:nvSpPr>
          <p:cNvPr id="70" name="AutoShape 14"/>
          <p:cNvSpPr>
            <a:spLocks noChangeArrowheads="1"/>
          </p:cNvSpPr>
          <p:nvPr/>
        </p:nvSpPr>
        <p:spPr bwMode="auto">
          <a:xfrm rot="5400000">
            <a:off x="1038873" y="1237339"/>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71" name="ZoneTexte 15"/>
          <p:cNvSpPr txBox="1">
            <a:spLocks noChangeArrowheads="1"/>
          </p:cNvSpPr>
          <p:nvPr/>
        </p:nvSpPr>
        <p:spPr bwMode="auto">
          <a:xfrm>
            <a:off x="19348" y="2000240"/>
            <a:ext cx="2195198" cy="3786213"/>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Clr>
                <a:srgbClr val="C00000"/>
              </a:buClr>
              <a:buFont typeface="Wingdings" pitchFamily="2" charset="2"/>
              <a:buChar char="§"/>
            </a:pPr>
            <a:r>
              <a:rPr lang="fr-FR" sz="1200" b="1" dirty="0" smtClean="0"/>
              <a:t> Stockage des pommes sur une durée de 8 mois pour une meilleure régulation des ventes au lieu de la vente sur arbre aux intermédiaires</a:t>
            </a:r>
          </a:p>
          <a:p>
            <a:pPr algn="ctr">
              <a:buClr>
                <a:srgbClr val="C00000"/>
              </a:buClr>
              <a:buFont typeface="Wingdings" pitchFamily="2" charset="2"/>
              <a:buChar char="§"/>
            </a:pPr>
            <a:endParaRPr lang="fr-FR" sz="1200" b="1" dirty="0" smtClean="0"/>
          </a:p>
          <a:p>
            <a:pPr algn="ctr">
              <a:buClr>
                <a:srgbClr val="C00000"/>
              </a:buClr>
              <a:buFont typeface="Wingdings" pitchFamily="2" charset="2"/>
              <a:buChar char="§"/>
            </a:pPr>
            <a:r>
              <a:rPr lang="fr-FR" sz="1200" b="1" dirty="0" smtClean="0"/>
              <a:t> Stockage des pommes de terre des différentes régions du Royaume pour une meilleure régulation des ventes </a:t>
            </a:r>
          </a:p>
          <a:p>
            <a:pPr algn="ctr"/>
            <a:endParaRPr lang="fr-FR" sz="1200" b="1" dirty="0" smtClean="0"/>
          </a:p>
          <a:p>
            <a:pPr algn="ctr">
              <a:buClr>
                <a:srgbClr val="C00000"/>
              </a:buClr>
              <a:buFont typeface="Wingdings" pitchFamily="2" charset="2"/>
              <a:buChar char="§"/>
            </a:pPr>
            <a:r>
              <a:rPr lang="fr-FR" sz="1200" b="1" dirty="0" smtClean="0"/>
              <a:t> Volume des ventes réalisées</a:t>
            </a:r>
          </a:p>
          <a:p>
            <a:pPr algn="ctr"/>
            <a:r>
              <a:rPr lang="fr-FR" sz="1200" b="1" dirty="0" smtClean="0"/>
              <a:t>25 millions de </a:t>
            </a:r>
            <a:r>
              <a:rPr lang="fr-FR" sz="1200" b="1" dirty="0" err="1" smtClean="0"/>
              <a:t>dh</a:t>
            </a:r>
            <a:r>
              <a:rPr lang="fr-FR" sz="1200" b="1" dirty="0" smtClean="0"/>
              <a:t>  </a:t>
            </a:r>
          </a:p>
        </p:txBody>
      </p:sp>
      <p:sp>
        <p:nvSpPr>
          <p:cNvPr id="39" name="ZoneTexte 15"/>
          <p:cNvSpPr txBox="1">
            <a:spLocks noChangeArrowheads="1"/>
          </p:cNvSpPr>
          <p:nvPr/>
        </p:nvSpPr>
        <p:spPr bwMode="auto">
          <a:xfrm>
            <a:off x="6858016" y="2000240"/>
            <a:ext cx="2285984" cy="3786214"/>
          </a:xfrm>
          <a:prstGeom prst="rect">
            <a:avLst/>
          </a:prstGeom>
          <a:solidFill>
            <a:schemeClr val="tx2">
              <a:lumMod val="20000"/>
              <a:lumOff val="80000"/>
            </a:schemeClr>
          </a:solidFill>
          <a:ln w="9525">
            <a:noFill/>
            <a:miter lim="800000"/>
            <a:headEnd/>
            <a:tailEnd/>
          </a:ln>
        </p:spPr>
        <p:txBody>
          <a:bodyPr lIns="98746" tIns="49373" rIns="98746" bIns="49373" anchor="ctr"/>
          <a:lstStyle/>
          <a:p>
            <a:endParaRPr lang="fr-FR" sz="1200" b="1" dirty="0" smtClean="0"/>
          </a:p>
          <a:p>
            <a:pPr algn="just">
              <a:buClr>
                <a:srgbClr val="C00000"/>
              </a:buClr>
              <a:buFont typeface="Wingdings" pitchFamily="2" charset="2"/>
              <a:buChar char="§"/>
            </a:pPr>
            <a:r>
              <a:rPr lang="fr-FR" sz="1200" b="1" dirty="0" smtClean="0"/>
              <a:t> Convention avec le groupe ‘’Chèque Déjeuner’’ pour la commercialisation des produits des coopératives</a:t>
            </a:r>
          </a:p>
          <a:p>
            <a:pPr algn="just">
              <a:buFontTx/>
              <a:buChar char="-"/>
            </a:pPr>
            <a:endParaRPr lang="fr-FR" sz="500" b="1" dirty="0" smtClean="0"/>
          </a:p>
          <a:p>
            <a:pPr algn="just">
              <a:buClr>
                <a:srgbClr val="C00000"/>
              </a:buClr>
              <a:buFont typeface="Wingdings" pitchFamily="2" charset="2"/>
              <a:buChar char="§"/>
            </a:pPr>
            <a:r>
              <a:rPr lang="fr-FR" sz="1200" b="1" dirty="0" smtClean="0"/>
              <a:t> Des conteneurs de câpres déjà exportés</a:t>
            </a:r>
          </a:p>
          <a:p>
            <a:pPr algn="just">
              <a:buClr>
                <a:srgbClr val="C00000"/>
              </a:buClr>
              <a:buFont typeface="Wingdings" pitchFamily="2" charset="2"/>
              <a:buChar char="§"/>
            </a:pPr>
            <a:endParaRPr lang="fr-FR" sz="1200" b="1" dirty="0" smtClean="0"/>
          </a:p>
          <a:p>
            <a:pPr algn="just">
              <a:buClr>
                <a:srgbClr val="C00000"/>
              </a:buClr>
              <a:buFont typeface="Wingdings" pitchFamily="2" charset="2"/>
              <a:buChar char="§"/>
            </a:pPr>
            <a:r>
              <a:rPr lang="fr-FR" sz="1200" b="1" dirty="0" smtClean="0"/>
              <a:t>  De multiples expéditions d’échantillons très prometteuses sur les 5 continents</a:t>
            </a:r>
          </a:p>
          <a:p>
            <a:pPr algn="just">
              <a:buFontTx/>
              <a:buChar char="-"/>
            </a:pPr>
            <a:endParaRPr lang="fr-FR" sz="800" b="1" dirty="0" smtClean="0"/>
          </a:p>
          <a:p>
            <a:pPr algn="just">
              <a:buClr>
                <a:srgbClr val="C00000"/>
              </a:buClr>
            </a:pPr>
            <a:endParaRPr lang="fr-FR" sz="1100" b="1" dirty="0" smtClean="0">
              <a:solidFill>
                <a:srgbClr val="006600"/>
              </a:solidFill>
            </a:endParaRPr>
          </a:p>
          <a:p>
            <a:pPr algn="just">
              <a:buFontTx/>
              <a:buChar char="-"/>
            </a:pPr>
            <a:endParaRPr lang="fr-FR" sz="1200" b="1" dirty="0" smtClean="0"/>
          </a:p>
        </p:txBody>
      </p:sp>
      <p:sp>
        <p:nvSpPr>
          <p:cNvPr id="42" name="AutoShape 14"/>
          <p:cNvSpPr>
            <a:spLocks noChangeArrowheads="1"/>
          </p:cNvSpPr>
          <p:nvPr/>
        </p:nvSpPr>
        <p:spPr bwMode="auto">
          <a:xfrm rot="5400000">
            <a:off x="7881966" y="1150946"/>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44" name="Freeform 10"/>
          <p:cNvSpPr>
            <a:spLocks/>
          </p:cNvSpPr>
          <p:nvPr>
            <p:custDataLst>
              <p:tags r:id="rId1"/>
            </p:custDataLst>
          </p:nvPr>
        </p:nvSpPr>
        <p:spPr bwMode="gray">
          <a:xfrm>
            <a:off x="6432702" y="617858"/>
            <a:ext cx="278276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400" b="1" dirty="0" smtClean="0">
                <a:solidFill>
                  <a:schemeClr val="bg1"/>
                </a:solidFill>
              </a:rPr>
              <a:t>           </a:t>
            </a:r>
            <a:r>
              <a:rPr lang="fr-FR" sz="1500" b="1" dirty="0" smtClean="0">
                <a:solidFill>
                  <a:schemeClr val="bg1"/>
                </a:solidFill>
              </a:rPr>
              <a:t>Exportations</a:t>
            </a:r>
          </a:p>
        </p:txBody>
      </p:sp>
      <p:sp>
        <p:nvSpPr>
          <p:cNvPr id="45" name="Freeform 10"/>
          <p:cNvSpPr>
            <a:spLocks/>
          </p:cNvSpPr>
          <p:nvPr>
            <p:custDataLst>
              <p:tags r:id="rId2"/>
            </p:custDataLst>
          </p:nvPr>
        </p:nvSpPr>
        <p:spPr bwMode="gray">
          <a:xfrm>
            <a:off x="4355830" y="642918"/>
            <a:ext cx="2716500"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13526">
              <a:buSzPct val="120000"/>
            </a:pPr>
            <a:r>
              <a:rPr lang="fr-FR" sz="1300" b="1" dirty="0" smtClean="0">
                <a:solidFill>
                  <a:schemeClr val="bg1"/>
                </a:solidFill>
                <a:latin typeface="+mj-lt"/>
                <a:cs typeface="Arial" pitchFamily="34" charset="0"/>
              </a:rPr>
              <a:t>Plateformes e-commerce</a:t>
            </a:r>
          </a:p>
        </p:txBody>
      </p:sp>
      <p:sp>
        <p:nvSpPr>
          <p:cNvPr id="48" name="Freeform 10"/>
          <p:cNvSpPr>
            <a:spLocks/>
          </p:cNvSpPr>
          <p:nvPr>
            <p:custDataLst>
              <p:tags r:id="rId3"/>
            </p:custDataLst>
          </p:nvPr>
        </p:nvSpPr>
        <p:spPr bwMode="gray">
          <a:xfrm>
            <a:off x="2130915" y="617858"/>
            <a:ext cx="2512524"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13526">
              <a:buSzPct val="120000"/>
            </a:pPr>
            <a:r>
              <a:rPr lang="fr-FR" sz="1400" b="1" dirty="0" smtClean="0">
                <a:solidFill>
                  <a:schemeClr val="bg1"/>
                </a:solidFill>
                <a:latin typeface="+mj-lt"/>
                <a:cs typeface="Arial" pitchFamily="34" charset="0"/>
              </a:rPr>
              <a:t>        </a:t>
            </a:r>
            <a:r>
              <a:rPr lang="fr-FR" sz="1400" b="1" dirty="0" smtClean="0">
                <a:solidFill>
                  <a:schemeClr val="bg1"/>
                </a:solidFill>
                <a:cs typeface="Arial" pitchFamily="34" charset="0"/>
              </a:rPr>
              <a:t>Enseigne spécialisée</a:t>
            </a:r>
            <a:endParaRPr lang="fr-FR" sz="1400" b="1" dirty="0" smtClean="0">
              <a:solidFill>
                <a:schemeClr val="bg1"/>
              </a:solidFill>
              <a:latin typeface="+mj-lt"/>
              <a:cs typeface="Arial" pitchFamily="34" charset="0"/>
            </a:endParaRPr>
          </a:p>
        </p:txBody>
      </p:sp>
      <p:sp>
        <p:nvSpPr>
          <p:cNvPr id="50" name="Freeform 10"/>
          <p:cNvSpPr>
            <a:spLocks/>
          </p:cNvSpPr>
          <p:nvPr>
            <p:custDataLst>
              <p:tags r:id="rId4"/>
            </p:custDataLst>
          </p:nvPr>
        </p:nvSpPr>
        <p:spPr bwMode="gray">
          <a:xfrm>
            <a:off x="0" y="617858"/>
            <a:ext cx="2643174"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00823B"/>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a:r>
              <a:rPr lang="fr-FR" sz="1400" b="1" dirty="0" smtClean="0">
                <a:solidFill>
                  <a:schemeClr val="bg1"/>
                </a:solidFill>
              </a:rPr>
              <a:t>Plateforme frigorifique de valorisation et de commercialisation</a:t>
            </a:r>
          </a:p>
        </p:txBody>
      </p:sp>
      <p:sp>
        <p:nvSpPr>
          <p:cNvPr id="57" name="Freeform 21"/>
          <p:cNvSpPr/>
          <p:nvPr>
            <p:custDataLst>
              <p:tags r:id="rId5"/>
            </p:custDataLst>
          </p:nvPr>
        </p:nvSpPr>
        <p:spPr>
          <a:xfrm>
            <a:off x="3199062" y="1428234"/>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00823B"/>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sp>
        <p:nvSpPr>
          <p:cNvPr id="63" name="Rectangle à coins arrondis 62"/>
          <p:cNvSpPr/>
          <p:nvPr/>
        </p:nvSpPr>
        <p:spPr>
          <a:xfrm>
            <a:off x="1428728" y="5929330"/>
            <a:ext cx="6286544" cy="829644"/>
          </a:xfrm>
          <a:prstGeom prst="round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a:endParaRPr lang="fr-FR" dirty="0" err="1" smtClean="0">
              <a:solidFill>
                <a:schemeClr val="tx1"/>
              </a:solidFill>
            </a:endParaRPr>
          </a:p>
        </p:txBody>
      </p:sp>
      <p:sp>
        <p:nvSpPr>
          <p:cNvPr id="66" name="Rectangle 12"/>
          <p:cNvSpPr>
            <a:spLocks noChangeArrowheads="1"/>
          </p:cNvSpPr>
          <p:nvPr>
            <p:custDataLst>
              <p:tags r:id="rId6"/>
            </p:custDataLst>
          </p:nvPr>
        </p:nvSpPr>
        <p:spPr bwMode="gray">
          <a:xfrm>
            <a:off x="1214415" y="6041461"/>
            <a:ext cx="6715171" cy="574637"/>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a:r>
              <a:rPr lang="fr-FR" b="1" dirty="0" smtClean="0">
                <a:solidFill>
                  <a:schemeClr val="folHlink"/>
                </a:solidFill>
                <a:latin typeface="+mj-lt"/>
              </a:rPr>
              <a:t>Les coopératives perçoivent les recettes </a:t>
            </a:r>
          </a:p>
          <a:p>
            <a:pPr algn="ctr"/>
            <a:r>
              <a:rPr lang="fr-FR" b="1" dirty="0" smtClean="0">
                <a:solidFill>
                  <a:schemeClr val="folHlink"/>
                </a:solidFill>
                <a:latin typeface="+mj-lt"/>
              </a:rPr>
              <a:t>de leurs ventes dans un délai de 10 à 15 jours </a:t>
            </a:r>
          </a:p>
        </p:txBody>
      </p:sp>
      <p:sp>
        <p:nvSpPr>
          <p:cNvPr id="26" name="Title 1"/>
          <p:cNvSpPr>
            <a:spLocks noGrp="1"/>
          </p:cNvSpPr>
          <p:nvPr>
            <p:ph type="title"/>
            <p:custDataLst>
              <p:tags r:id="rId7"/>
            </p:custDataLst>
          </p:nvPr>
        </p:nvSpPr>
        <p:spPr>
          <a:xfrm>
            <a:off x="357158" y="71414"/>
            <a:ext cx="8625682" cy="298327"/>
          </a:xfrm>
        </p:spPr>
        <p:txBody>
          <a:bodyPr>
            <a:noAutofit/>
          </a:bodyPr>
          <a:lstStyle/>
          <a:p>
            <a:r>
              <a:rPr lang="fr-FR" sz="2400" b="1" dirty="0" smtClean="0">
                <a:solidFill>
                  <a:srgbClr val="C00000"/>
                </a:solidFill>
              </a:rPr>
              <a:t>DES RESULTATS EN 18 MOIS</a:t>
            </a:r>
          </a:p>
        </p:txBody>
      </p:sp>
      <p:sp>
        <p:nvSpPr>
          <p:cNvPr id="18" name="AutoShape 14"/>
          <p:cNvSpPr>
            <a:spLocks noChangeArrowheads="1"/>
          </p:cNvSpPr>
          <p:nvPr/>
        </p:nvSpPr>
        <p:spPr bwMode="auto">
          <a:xfrm rot="5400000">
            <a:off x="5468028" y="1237319"/>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cxnSp>
        <p:nvCxnSpPr>
          <p:cNvPr id="19" name="Connecteur droit 18"/>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2" name="Image 21" descr="amurinou.png"/>
          <p:cNvPicPr>
            <a:picLocks noChangeAspect="1"/>
          </p:cNvPicPr>
          <p:nvPr/>
        </p:nvPicPr>
        <p:blipFill>
          <a:blip r:embed="rId13" cstate="print"/>
          <a:stretch>
            <a:fillRect/>
          </a:stretch>
        </p:blipFill>
        <p:spPr>
          <a:xfrm>
            <a:off x="2940807" y="2500306"/>
            <a:ext cx="845375" cy="41128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1414"/>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 </a:t>
            </a:r>
            <a:r>
              <a:rPr lang="fr-FR" sz="2400" b="1" dirty="0" smtClean="0">
                <a:solidFill>
                  <a:srgbClr val="C00000"/>
                </a:solidFill>
                <a:latin typeface="+mj-lt"/>
                <a:ea typeface="+mj-ea"/>
                <a:cs typeface="+mj-cs"/>
              </a:rPr>
              <a:t>NOS PLATEFORMES  FRIGORIFIQUES D’ENTREPOSAGE, DE VALORISATION ET DE COMMERCIALISATION </a:t>
            </a:r>
            <a:endParaRPr lang="fr-FR" sz="2400" b="1" dirty="0">
              <a:solidFill>
                <a:srgbClr val="C00000"/>
              </a:solidFill>
              <a:latin typeface="+mj-lt"/>
              <a:ea typeface="+mj-ea"/>
              <a:cs typeface="+mj-cs"/>
            </a:endParaRPr>
          </a:p>
        </p:txBody>
      </p:sp>
      <p:cxnSp>
        <p:nvCxnSpPr>
          <p:cNvPr id="5" name="Connecteur droit 4"/>
          <p:cNvCxnSpPr/>
          <p:nvPr/>
        </p:nvCxnSpPr>
        <p:spPr>
          <a:xfrm>
            <a:off x="285720" y="784182"/>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Image 5" descr="2.jpg"/>
          <p:cNvPicPr>
            <a:picLocks noChangeAspect="1"/>
          </p:cNvPicPr>
          <p:nvPr/>
        </p:nvPicPr>
        <p:blipFill>
          <a:blip r:embed="rId2"/>
          <a:stretch>
            <a:fillRect/>
          </a:stretch>
        </p:blipFill>
        <p:spPr>
          <a:xfrm>
            <a:off x="214282" y="1643050"/>
            <a:ext cx="3429023" cy="4000528"/>
          </a:xfrm>
          <a:prstGeom prst="rect">
            <a:avLst/>
          </a:prstGeom>
        </p:spPr>
      </p:pic>
      <p:pic>
        <p:nvPicPr>
          <p:cNvPr id="9" name="Image 8" descr="p_0002.jpg"/>
          <p:cNvPicPr>
            <a:picLocks noChangeAspect="1"/>
          </p:cNvPicPr>
          <p:nvPr/>
        </p:nvPicPr>
        <p:blipFill>
          <a:blip r:embed="rId3"/>
          <a:stretch>
            <a:fillRect/>
          </a:stretch>
        </p:blipFill>
        <p:spPr>
          <a:xfrm>
            <a:off x="3786182" y="1643050"/>
            <a:ext cx="5143536" cy="400052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 </a:t>
            </a:r>
            <a:r>
              <a:rPr lang="fr-FR" sz="2400" b="1" dirty="0" smtClean="0">
                <a:solidFill>
                  <a:srgbClr val="C00000"/>
                </a:solidFill>
                <a:latin typeface="+mj-lt"/>
                <a:ea typeface="+mj-ea"/>
                <a:cs typeface="+mj-cs"/>
              </a:rPr>
              <a:t>NOS MAGASINS </a:t>
            </a:r>
            <a:endParaRPr lang="fr-FR" sz="2400" b="1" dirty="0">
              <a:solidFill>
                <a:srgbClr val="C00000"/>
              </a:solidFill>
              <a:latin typeface="+mj-lt"/>
              <a:ea typeface="+mj-ea"/>
              <a:cs typeface="+mj-cs"/>
            </a:endParaRPr>
          </a:p>
        </p:txBody>
      </p:sp>
      <p:pic>
        <p:nvPicPr>
          <p:cNvPr id="9" name="Image 8" descr="LOGO MAGASIN.JPG"/>
          <p:cNvPicPr>
            <a:picLocks noChangeAspect="1"/>
          </p:cNvPicPr>
          <p:nvPr/>
        </p:nvPicPr>
        <p:blipFill>
          <a:blip r:embed="rId2" cstate="print"/>
          <a:stretch>
            <a:fillRect/>
          </a:stretch>
        </p:blipFill>
        <p:spPr>
          <a:xfrm>
            <a:off x="2386920" y="785794"/>
            <a:ext cx="4471096" cy="857256"/>
          </a:xfrm>
          <a:prstGeom prst="rect">
            <a:avLst/>
          </a:prstGeom>
        </p:spPr>
      </p:pic>
      <p:cxnSp>
        <p:nvCxnSpPr>
          <p:cNvPr id="10" name="Connecteur droit 9"/>
          <p:cNvCxnSpPr/>
          <p:nvPr/>
        </p:nvCxnSpPr>
        <p:spPr>
          <a:xfrm>
            <a:off x="285720" y="569892"/>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mage 10" descr="3.jpg"/>
          <p:cNvPicPr>
            <a:picLocks noChangeAspect="1"/>
          </p:cNvPicPr>
          <p:nvPr/>
        </p:nvPicPr>
        <p:blipFill>
          <a:blip r:embed="rId3" cstate="print"/>
          <a:stretch>
            <a:fillRect/>
          </a:stretch>
        </p:blipFill>
        <p:spPr>
          <a:xfrm>
            <a:off x="71438" y="2357430"/>
            <a:ext cx="4429124" cy="3214710"/>
          </a:xfrm>
          <a:prstGeom prst="rect">
            <a:avLst/>
          </a:prstGeom>
        </p:spPr>
      </p:pic>
      <p:pic>
        <p:nvPicPr>
          <p:cNvPr id="13" name="Image 12" descr="4.jpg"/>
          <p:cNvPicPr>
            <a:picLocks noChangeAspect="1"/>
          </p:cNvPicPr>
          <p:nvPr/>
        </p:nvPicPr>
        <p:blipFill>
          <a:blip r:embed="rId4" cstate="print"/>
          <a:stretch>
            <a:fillRect/>
          </a:stretch>
        </p:blipFill>
        <p:spPr>
          <a:xfrm>
            <a:off x="4714876" y="2357430"/>
            <a:ext cx="4286280" cy="32147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55761" y="834078"/>
            <a:ext cx="1915909" cy="523220"/>
          </a:xfrm>
          <a:prstGeom prst="rect">
            <a:avLst/>
          </a:prstGeom>
          <a:noFill/>
        </p:spPr>
        <p:txBody>
          <a:bodyPr wrap="none" rtlCol="0">
            <a:spAutoFit/>
          </a:bodyPr>
          <a:lstStyle/>
          <a:p>
            <a:r>
              <a:rPr lang="fr-FR" sz="2800" b="1" i="1" dirty="0" smtClean="0">
                <a:solidFill>
                  <a:srgbClr val="00B050"/>
                </a:solidFill>
              </a:rPr>
              <a:t>SOMMAIRE</a:t>
            </a:r>
            <a:endParaRPr lang="fr-FR" sz="2800" b="1" i="1" dirty="0">
              <a:solidFill>
                <a:srgbClr val="00B050"/>
              </a:solidFill>
            </a:endParaRPr>
          </a:p>
        </p:txBody>
      </p:sp>
      <p:sp>
        <p:nvSpPr>
          <p:cNvPr id="14" name="Rectangle 13"/>
          <p:cNvSpPr/>
          <p:nvPr/>
        </p:nvSpPr>
        <p:spPr>
          <a:xfrm>
            <a:off x="857224" y="2643182"/>
            <a:ext cx="1000132"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II</a:t>
            </a:r>
            <a:endParaRPr lang="fr-FR" sz="2800" b="1" dirty="0"/>
          </a:p>
        </p:txBody>
      </p:sp>
      <p:sp>
        <p:nvSpPr>
          <p:cNvPr id="15" name="Rectangle 14"/>
          <p:cNvSpPr/>
          <p:nvPr/>
        </p:nvSpPr>
        <p:spPr>
          <a:xfrm>
            <a:off x="2428860" y="2643182"/>
            <a:ext cx="6072230"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  UN REPOSITIONNEMENT STRATEGIQUE ET UN NOUVEAU MODELE ECONOMIQUE   </a:t>
            </a:r>
            <a:endParaRPr lang="fr-FR" sz="2400" b="1" dirty="0"/>
          </a:p>
        </p:txBody>
      </p:sp>
      <p:sp>
        <p:nvSpPr>
          <p:cNvPr id="26" name="Rectangle 25"/>
          <p:cNvSpPr/>
          <p:nvPr/>
        </p:nvSpPr>
        <p:spPr>
          <a:xfrm>
            <a:off x="857224" y="4357694"/>
            <a:ext cx="1000132"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IV</a:t>
            </a:r>
            <a:endParaRPr lang="fr-FR" sz="2800" b="1" dirty="0"/>
          </a:p>
        </p:txBody>
      </p:sp>
      <p:sp>
        <p:nvSpPr>
          <p:cNvPr id="27" name="Rectangle 26"/>
          <p:cNvSpPr/>
          <p:nvPr/>
        </p:nvSpPr>
        <p:spPr>
          <a:xfrm>
            <a:off x="2357422" y="4357694"/>
            <a:ext cx="6072230"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  DES RESULTATS ET DES PERSPECTIVES  </a:t>
            </a:r>
            <a:endParaRPr lang="fr-FR" sz="2400" b="1" dirty="0"/>
          </a:p>
        </p:txBody>
      </p:sp>
      <p:sp>
        <p:nvSpPr>
          <p:cNvPr id="11" name="Rectangle 10"/>
          <p:cNvSpPr/>
          <p:nvPr/>
        </p:nvSpPr>
        <p:spPr>
          <a:xfrm>
            <a:off x="857224" y="5214950"/>
            <a:ext cx="1000132"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V</a:t>
            </a:r>
            <a:endParaRPr lang="fr-FR" sz="2800" b="1" dirty="0"/>
          </a:p>
        </p:txBody>
      </p:sp>
      <p:sp>
        <p:nvSpPr>
          <p:cNvPr id="13" name="Rectangle 12"/>
          <p:cNvSpPr/>
          <p:nvPr/>
        </p:nvSpPr>
        <p:spPr>
          <a:xfrm>
            <a:off x="2357422" y="5214950"/>
            <a:ext cx="6072230"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  LES OUTILS D’UNE IMPULSION </a:t>
            </a:r>
            <a:endParaRPr lang="fr-FR" sz="2400" b="1" dirty="0"/>
          </a:p>
        </p:txBody>
      </p:sp>
      <p:sp>
        <p:nvSpPr>
          <p:cNvPr id="16" name="Rectangle 15"/>
          <p:cNvSpPr/>
          <p:nvPr/>
        </p:nvSpPr>
        <p:spPr>
          <a:xfrm>
            <a:off x="857224" y="1785926"/>
            <a:ext cx="1000132" cy="714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a:t>
            </a:r>
            <a:endParaRPr lang="fr-FR" sz="2800" b="1" dirty="0"/>
          </a:p>
        </p:txBody>
      </p:sp>
      <p:sp>
        <p:nvSpPr>
          <p:cNvPr id="17" name="Rectangle 16"/>
          <p:cNvSpPr/>
          <p:nvPr/>
        </p:nvSpPr>
        <p:spPr>
          <a:xfrm>
            <a:off x="2428860" y="1785926"/>
            <a:ext cx="6072230" cy="714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  UN POTENTIEL, DES ATOUTS, DES ENJEUX</a:t>
            </a:r>
            <a:endParaRPr lang="fr-FR" sz="2400" b="1" dirty="0"/>
          </a:p>
        </p:txBody>
      </p:sp>
      <p:sp>
        <p:nvSpPr>
          <p:cNvPr id="20" name="Rectangle 19"/>
          <p:cNvSpPr/>
          <p:nvPr/>
        </p:nvSpPr>
        <p:spPr>
          <a:xfrm>
            <a:off x="857224" y="3500438"/>
            <a:ext cx="1000132"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III</a:t>
            </a:r>
            <a:endParaRPr lang="fr-FR" sz="2800" b="1" dirty="0"/>
          </a:p>
        </p:txBody>
      </p:sp>
      <p:sp>
        <p:nvSpPr>
          <p:cNvPr id="21" name="Rectangle 20"/>
          <p:cNvSpPr/>
          <p:nvPr/>
        </p:nvSpPr>
        <p:spPr>
          <a:xfrm>
            <a:off x="2357422" y="3500438"/>
            <a:ext cx="6143668" cy="714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  UN MODELE DE PREFINANCEMENT </a:t>
            </a:r>
          </a:p>
          <a:p>
            <a:r>
              <a:rPr lang="fr-FR" sz="2400" b="1" dirty="0" smtClean="0"/>
              <a:t>  DES COOPERATIVES</a:t>
            </a:r>
            <a:endParaRPr lang="fr-FR"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C00000"/>
                </a:solidFill>
                <a:latin typeface="+mj-lt"/>
                <a:ea typeface="+mj-ea"/>
                <a:cs typeface="+mj-cs"/>
              </a:rPr>
              <a:t>NOS SITES E-COMMERCE </a:t>
            </a:r>
            <a:endParaRPr lang="fr-FR" sz="2400" b="1" dirty="0">
              <a:solidFill>
                <a:srgbClr val="C00000"/>
              </a:solidFill>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33" y="714356"/>
            <a:ext cx="4500595" cy="28575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714356"/>
            <a:ext cx="4572000" cy="28575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0" y="3857628"/>
            <a:ext cx="4572000" cy="27860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643438" y="3857628"/>
            <a:ext cx="4357718" cy="2723574"/>
          </a:xfrm>
          <a:prstGeom prst="rect">
            <a:avLst/>
          </a:prstGeom>
          <a:noFill/>
          <a:ln w="9525">
            <a:noFill/>
            <a:miter lim="800000"/>
            <a:headEnd/>
            <a:tailEnd/>
          </a:ln>
          <a:effectLst/>
        </p:spPr>
      </p:pic>
      <p:sp>
        <p:nvSpPr>
          <p:cNvPr id="7" name="ZoneTexte 6"/>
          <p:cNvSpPr txBox="1"/>
          <p:nvPr/>
        </p:nvSpPr>
        <p:spPr>
          <a:xfrm>
            <a:off x="928662" y="3500438"/>
            <a:ext cx="1936236" cy="369332"/>
          </a:xfrm>
          <a:prstGeom prst="rect">
            <a:avLst/>
          </a:prstGeom>
          <a:noFill/>
        </p:spPr>
        <p:txBody>
          <a:bodyPr wrap="square" rtlCol="0">
            <a:spAutoFit/>
          </a:bodyPr>
          <a:lstStyle/>
          <a:p>
            <a:r>
              <a:rPr lang="fr-FR" b="1" dirty="0" smtClean="0"/>
              <a:t>www.bladlkhir.ma</a:t>
            </a:r>
            <a:endParaRPr lang="fr-FR" b="1" dirty="0"/>
          </a:p>
        </p:txBody>
      </p:sp>
      <p:sp>
        <p:nvSpPr>
          <p:cNvPr id="8" name="ZoneTexte 7"/>
          <p:cNvSpPr txBox="1"/>
          <p:nvPr/>
        </p:nvSpPr>
        <p:spPr>
          <a:xfrm>
            <a:off x="5643570" y="3500438"/>
            <a:ext cx="1847493" cy="369332"/>
          </a:xfrm>
          <a:prstGeom prst="rect">
            <a:avLst/>
          </a:prstGeom>
          <a:noFill/>
        </p:spPr>
        <p:txBody>
          <a:bodyPr wrap="none" rtlCol="0">
            <a:spAutoFit/>
          </a:bodyPr>
          <a:lstStyle/>
          <a:p>
            <a:r>
              <a:rPr lang="fr-FR" b="1" dirty="0" smtClean="0"/>
              <a:t>www.solideal.ma</a:t>
            </a:r>
            <a:endParaRPr lang="fr-FR" b="1" dirty="0"/>
          </a:p>
        </p:txBody>
      </p:sp>
      <p:sp>
        <p:nvSpPr>
          <p:cNvPr id="9" name="ZoneTexte 8"/>
          <p:cNvSpPr txBox="1"/>
          <p:nvPr/>
        </p:nvSpPr>
        <p:spPr>
          <a:xfrm>
            <a:off x="714348" y="6560130"/>
            <a:ext cx="2659895" cy="369332"/>
          </a:xfrm>
          <a:prstGeom prst="rect">
            <a:avLst/>
          </a:prstGeom>
          <a:noFill/>
        </p:spPr>
        <p:txBody>
          <a:bodyPr wrap="none" rtlCol="0">
            <a:spAutoFit/>
          </a:bodyPr>
          <a:lstStyle/>
          <a:p>
            <a:r>
              <a:rPr lang="fr-FR" b="1" dirty="0" smtClean="0"/>
              <a:t>www.cosmeticmaroc.com</a:t>
            </a:r>
            <a:endParaRPr lang="fr-FR" b="1" dirty="0"/>
          </a:p>
        </p:txBody>
      </p:sp>
      <p:sp>
        <p:nvSpPr>
          <p:cNvPr id="10" name="ZoneTexte 9"/>
          <p:cNvSpPr txBox="1"/>
          <p:nvPr/>
        </p:nvSpPr>
        <p:spPr>
          <a:xfrm>
            <a:off x="5286380" y="6500834"/>
            <a:ext cx="2822439" cy="369332"/>
          </a:xfrm>
          <a:prstGeom prst="rect">
            <a:avLst/>
          </a:prstGeom>
          <a:noFill/>
        </p:spPr>
        <p:txBody>
          <a:bodyPr wrap="square" rtlCol="0">
            <a:spAutoFit/>
          </a:bodyPr>
          <a:lstStyle/>
          <a:p>
            <a:r>
              <a:rPr lang="fr-FR" b="1" dirty="0" smtClean="0"/>
              <a:t>www.authenticmaroc.com</a:t>
            </a:r>
            <a:endParaRPr lang="fr-FR" b="1" dirty="0"/>
          </a:p>
        </p:txBody>
      </p:sp>
      <p:cxnSp>
        <p:nvCxnSpPr>
          <p:cNvPr id="11" name="Connecteur droit 10"/>
          <p:cNvCxnSpPr/>
          <p:nvPr/>
        </p:nvCxnSpPr>
        <p:spPr>
          <a:xfrm>
            <a:off x="285720" y="569892"/>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rgbClr val="C00000"/>
                </a:solidFill>
                <a:latin typeface="+mj-lt"/>
                <a:ea typeface="+mj-ea"/>
                <a:cs typeface="+mj-cs"/>
              </a:rPr>
              <a:t>LE PORTAIL DES COOPERATIVES </a:t>
            </a:r>
            <a:endParaRPr lang="fr-FR" sz="2600" b="1" dirty="0">
              <a:solidFill>
                <a:srgbClr val="C00000"/>
              </a:solidFill>
              <a:latin typeface="+mj-lt"/>
              <a:ea typeface="+mj-ea"/>
              <a:cs typeface="+mj-cs"/>
            </a:endParaRPr>
          </a:p>
        </p:txBody>
      </p:sp>
      <p:cxnSp>
        <p:nvCxnSpPr>
          <p:cNvPr id="11" name="Connecteur droit 10"/>
          <p:cNvCxnSpPr/>
          <p:nvPr/>
        </p:nvCxnSpPr>
        <p:spPr>
          <a:xfrm>
            <a:off x="285720" y="569892"/>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Image 4" descr="Portail v1.JPG"/>
          <p:cNvPicPr>
            <a:picLocks noChangeAspect="1"/>
          </p:cNvPicPr>
          <p:nvPr/>
        </p:nvPicPr>
        <p:blipFill>
          <a:blip r:embed="rId2"/>
          <a:stretch>
            <a:fillRect/>
          </a:stretch>
        </p:blipFill>
        <p:spPr>
          <a:xfrm>
            <a:off x="0" y="1000108"/>
            <a:ext cx="9144000" cy="492440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28992" y="1928802"/>
            <a:ext cx="4929222" cy="14287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914400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C00000"/>
                </a:solidFill>
                <a:latin typeface="+mj-lt"/>
                <a:ea typeface="+mj-ea"/>
                <a:cs typeface="+mj-cs"/>
              </a:rPr>
              <a:t>DES DISTINCTIONS INTERNATIONALES</a:t>
            </a:r>
            <a:endParaRPr lang="fr-FR" sz="2400" b="1" dirty="0">
              <a:solidFill>
                <a:srgbClr val="C00000"/>
              </a:solidFill>
              <a:latin typeface="+mj-lt"/>
              <a:ea typeface="+mj-ea"/>
              <a:cs typeface="+mj-cs"/>
            </a:endParaRPr>
          </a:p>
        </p:txBody>
      </p:sp>
      <p:pic>
        <p:nvPicPr>
          <p:cNvPr id="4" name="Image 3" descr="prix geneve.JPG"/>
          <p:cNvPicPr>
            <a:picLocks noChangeAspect="1"/>
          </p:cNvPicPr>
          <p:nvPr/>
        </p:nvPicPr>
        <p:blipFill>
          <a:blip r:embed="rId4" cstate="print"/>
          <a:stretch>
            <a:fillRect/>
          </a:stretch>
        </p:blipFill>
        <p:spPr>
          <a:xfrm rot="5400000">
            <a:off x="296339" y="1296482"/>
            <a:ext cx="2907719" cy="2357454"/>
          </a:xfrm>
          <a:prstGeom prst="rect">
            <a:avLst/>
          </a:prstGeom>
        </p:spPr>
      </p:pic>
      <p:sp>
        <p:nvSpPr>
          <p:cNvPr id="6" name="Rectangle 12"/>
          <p:cNvSpPr>
            <a:spLocks noChangeArrowheads="1"/>
          </p:cNvSpPr>
          <p:nvPr>
            <p:custDataLst>
              <p:tags r:id="rId1"/>
            </p:custDataLst>
          </p:nvPr>
        </p:nvSpPr>
        <p:spPr bwMode="gray">
          <a:xfrm>
            <a:off x="3479324" y="2000240"/>
            <a:ext cx="4807452" cy="1280620"/>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a:r>
              <a:rPr lang="fr-FR" b="1" dirty="0" smtClean="0">
                <a:solidFill>
                  <a:schemeClr val="folHlink"/>
                </a:solidFill>
                <a:latin typeface="+mj-lt"/>
              </a:rPr>
              <a:t>Prix de la qualité décerné le 28 Septembre 2013 à Genève par la Business Initiative Directions (BID) pour l’innovation, l’originalité,  la gouvernance et l’impact économique et social du modèle </a:t>
            </a:r>
          </a:p>
          <a:p>
            <a:pPr algn="ctr"/>
            <a:r>
              <a:rPr lang="fr-FR" b="1" dirty="0" smtClean="0">
                <a:solidFill>
                  <a:schemeClr val="folHlink"/>
                </a:solidFill>
                <a:latin typeface="+mj-lt"/>
              </a:rPr>
              <a:t>de Maroc </a:t>
            </a:r>
            <a:r>
              <a:rPr lang="fr-FR" b="1" dirty="0" err="1" smtClean="0">
                <a:solidFill>
                  <a:schemeClr val="folHlink"/>
                </a:solidFill>
                <a:latin typeface="+mj-lt"/>
              </a:rPr>
              <a:t>Taswiq</a:t>
            </a:r>
            <a:endParaRPr lang="fr-FR" b="1" dirty="0" smtClean="0">
              <a:solidFill>
                <a:schemeClr val="folHlink"/>
              </a:solidFill>
              <a:latin typeface="+mj-lt"/>
            </a:endParaRPr>
          </a:p>
        </p:txBody>
      </p:sp>
      <p:cxnSp>
        <p:nvCxnSpPr>
          <p:cNvPr id="7" name="Connecteur droit 6"/>
          <p:cNvCxnSpPr/>
          <p:nvPr/>
        </p:nvCxnSpPr>
        <p:spPr>
          <a:xfrm>
            <a:off x="285720" y="569892"/>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 name="Groupe 10"/>
          <p:cNvGrpSpPr/>
          <p:nvPr/>
        </p:nvGrpSpPr>
        <p:grpSpPr>
          <a:xfrm>
            <a:off x="571472" y="4286256"/>
            <a:ext cx="4143404" cy="1857388"/>
            <a:chOff x="571472" y="4286256"/>
            <a:chExt cx="3714776" cy="1643074"/>
          </a:xfrm>
        </p:grpSpPr>
        <p:pic>
          <p:nvPicPr>
            <p:cNvPr id="9" name="Image 8" descr="medess.png"/>
            <p:cNvPicPr>
              <a:picLocks noChangeAspect="1"/>
            </p:cNvPicPr>
            <p:nvPr/>
          </p:nvPicPr>
          <p:blipFill>
            <a:blip r:embed="rId5"/>
            <a:stretch>
              <a:fillRect/>
            </a:stretch>
          </p:blipFill>
          <p:spPr>
            <a:xfrm>
              <a:off x="571472" y="4286256"/>
              <a:ext cx="3714776" cy="1643074"/>
            </a:xfrm>
            <a:prstGeom prst="rect">
              <a:avLst/>
            </a:prstGeom>
          </p:spPr>
        </p:pic>
        <p:sp>
          <p:nvSpPr>
            <p:cNvPr id="10" name="Rectangle 9"/>
            <p:cNvSpPr/>
            <p:nvPr/>
          </p:nvSpPr>
          <p:spPr>
            <a:xfrm>
              <a:off x="1643042" y="5357826"/>
              <a:ext cx="2643206"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11"/>
          <p:cNvSpPr/>
          <p:nvPr/>
        </p:nvSpPr>
        <p:spPr>
          <a:xfrm>
            <a:off x="3428990" y="4714884"/>
            <a:ext cx="4929222" cy="14287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a:spLocks noChangeArrowheads="1"/>
          </p:cNvSpPr>
          <p:nvPr>
            <p:custDataLst>
              <p:tags r:id="rId2"/>
            </p:custDataLst>
          </p:nvPr>
        </p:nvSpPr>
        <p:spPr bwMode="gray">
          <a:xfrm>
            <a:off x="3479324" y="4786322"/>
            <a:ext cx="4807452" cy="1214446"/>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a:r>
              <a:rPr lang="fr-FR" b="1" dirty="0" smtClean="0">
                <a:solidFill>
                  <a:schemeClr val="folHlink"/>
                </a:solidFill>
                <a:latin typeface="+mj-lt"/>
              </a:rPr>
              <a:t>Le modèle Maroc </a:t>
            </a:r>
            <a:r>
              <a:rPr lang="fr-FR" b="1" dirty="0" err="1" smtClean="0">
                <a:solidFill>
                  <a:schemeClr val="folHlink"/>
                </a:solidFill>
                <a:latin typeface="+mj-lt"/>
              </a:rPr>
              <a:t>Taswiq</a:t>
            </a:r>
            <a:r>
              <a:rPr lang="fr-FR" b="1" dirty="0" smtClean="0">
                <a:solidFill>
                  <a:schemeClr val="folHlink"/>
                </a:solidFill>
                <a:latin typeface="+mj-lt"/>
              </a:rPr>
              <a:t> a été distingué le 3 Mai 2013 à Tunis, parmi 69 initiatives présentées au 1er forum de l’Economie Sociale et Solidaire de la zone méditerranéenne, par l’ensemble des pays </a:t>
            </a:r>
          </a:p>
          <a:p>
            <a:pPr algn="ctr"/>
            <a:r>
              <a:rPr lang="fr-FR" b="1" dirty="0" smtClean="0">
                <a:solidFill>
                  <a:schemeClr val="folHlink"/>
                </a:solidFill>
                <a:latin typeface="+mj-lt"/>
              </a:rPr>
              <a:t>du pourtour méditerranéen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4414" y="2857496"/>
            <a:ext cx="7000924"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b="1" dirty="0" smtClean="0">
                <a:solidFill>
                  <a:srgbClr val="C00000"/>
                </a:solidFill>
              </a:rPr>
              <a:t>… ET DES PERSPECTIVES</a:t>
            </a:r>
            <a:endParaRPr lang="fr-FR" sz="48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0"/>
          <p:cNvSpPr>
            <a:spLocks/>
          </p:cNvSpPr>
          <p:nvPr>
            <p:custDataLst>
              <p:tags r:id="rId1"/>
            </p:custDataLst>
          </p:nvPr>
        </p:nvSpPr>
        <p:spPr bwMode="gray">
          <a:xfrm>
            <a:off x="6929454" y="642918"/>
            <a:ext cx="2286016"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400" b="1" dirty="0" smtClean="0">
                <a:solidFill>
                  <a:schemeClr val="bg1"/>
                </a:solidFill>
              </a:rPr>
              <a:t>           Collecte</a:t>
            </a:r>
          </a:p>
        </p:txBody>
      </p:sp>
      <p:sp>
        <p:nvSpPr>
          <p:cNvPr id="40" name="AutoShape 14"/>
          <p:cNvSpPr>
            <a:spLocks noChangeArrowheads="1"/>
          </p:cNvSpPr>
          <p:nvPr/>
        </p:nvSpPr>
        <p:spPr bwMode="auto">
          <a:xfrm rot="5400000">
            <a:off x="2896260" y="1165881"/>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58" name="ZoneTexte 15"/>
          <p:cNvSpPr txBox="1">
            <a:spLocks noChangeArrowheads="1"/>
          </p:cNvSpPr>
          <p:nvPr/>
        </p:nvSpPr>
        <p:spPr bwMode="auto">
          <a:xfrm>
            <a:off x="2144248" y="1928802"/>
            <a:ext cx="1641934" cy="2500329"/>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Mise en œuvre à grande échelle de l’approche de financement triangulaire Bailleurs de fonds-coopératives-Maroc </a:t>
            </a:r>
            <a:r>
              <a:rPr lang="fr-FR" sz="1200" b="1" dirty="0" err="1" smtClean="0"/>
              <a:t>Taswiq</a:t>
            </a:r>
            <a:endParaRPr lang="fr-FR" sz="1200" b="1" dirty="0" smtClean="0"/>
          </a:p>
          <a:p>
            <a:pPr algn="ctr"/>
            <a:endParaRPr lang="fr-FR" sz="1200" b="1" dirty="0" smtClean="0"/>
          </a:p>
        </p:txBody>
      </p:sp>
      <p:sp>
        <p:nvSpPr>
          <p:cNvPr id="59" name="AutoShape 14"/>
          <p:cNvSpPr>
            <a:spLocks noChangeArrowheads="1"/>
          </p:cNvSpPr>
          <p:nvPr/>
        </p:nvSpPr>
        <p:spPr bwMode="auto">
          <a:xfrm rot="5400000">
            <a:off x="4492620" y="1095363"/>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60" name="ZoneTexte 15"/>
          <p:cNvSpPr txBox="1">
            <a:spLocks noChangeArrowheads="1"/>
          </p:cNvSpPr>
          <p:nvPr/>
        </p:nvSpPr>
        <p:spPr bwMode="auto">
          <a:xfrm>
            <a:off x="3857620" y="1928802"/>
            <a:ext cx="1500198" cy="2500329"/>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Généralisation des achats groupés  à l’ensemble des coopératives affiliées et partenaires </a:t>
            </a:r>
          </a:p>
        </p:txBody>
      </p:sp>
      <p:sp>
        <p:nvSpPr>
          <p:cNvPr id="70" name="AutoShape 14"/>
          <p:cNvSpPr>
            <a:spLocks noChangeArrowheads="1"/>
          </p:cNvSpPr>
          <p:nvPr/>
        </p:nvSpPr>
        <p:spPr bwMode="auto">
          <a:xfrm rot="5400000">
            <a:off x="905765" y="1181756"/>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71" name="ZoneTexte 15"/>
          <p:cNvSpPr txBox="1">
            <a:spLocks noChangeArrowheads="1"/>
          </p:cNvSpPr>
          <p:nvPr/>
        </p:nvSpPr>
        <p:spPr bwMode="auto">
          <a:xfrm>
            <a:off x="0" y="1928802"/>
            <a:ext cx="2071670" cy="3000396"/>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Clr>
                <a:srgbClr val="C00000"/>
              </a:buClr>
              <a:buFont typeface="Wingdings" pitchFamily="2" charset="2"/>
              <a:buChar char="§"/>
            </a:pPr>
            <a:r>
              <a:rPr lang="fr-FR" sz="1200" b="1" dirty="0" smtClean="0"/>
              <a:t>Affiliation de 1200 coopératives à fin 2014</a:t>
            </a:r>
          </a:p>
          <a:p>
            <a:pPr algn="ctr">
              <a:buClr>
                <a:srgbClr val="C00000"/>
              </a:buClr>
              <a:buFont typeface="Wingdings" pitchFamily="2" charset="2"/>
              <a:buChar char="§"/>
            </a:pPr>
            <a:r>
              <a:rPr lang="fr-FR" sz="1200" b="1" dirty="0" smtClean="0"/>
              <a:t>  Accompagnement à la certification des ateliers et  </a:t>
            </a:r>
            <a:r>
              <a:rPr lang="fr-FR" sz="1200" b="1" dirty="0" err="1" smtClean="0"/>
              <a:t>process</a:t>
            </a:r>
            <a:r>
              <a:rPr lang="fr-FR" sz="1200" b="1" dirty="0" smtClean="0"/>
              <a:t> qualité de 250  coopératives de différentes filières et régions</a:t>
            </a:r>
          </a:p>
          <a:p>
            <a:pPr algn="ctr">
              <a:buClr>
                <a:srgbClr val="C00000"/>
              </a:buClr>
              <a:buFont typeface="Wingdings" pitchFamily="2" charset="2"/>
              <a:buChar char="§"/>
            </a:pPr>
            <a:r>
              <a:rPr lang="fr-FR" sz="1200" b="1" dirty="0" smtClean="0"/>
              <a:t> Certification internationale de 250 coopératives</a:t>
            </a:r>
          </a:p>
          <a:p>
            <a:pPr algn="ctr">
              <a:buClr>
                <a:srgbClr val="C00000"/>
              </a:buClr>
              <a:buFont typeface="Wingdings" pitchFamily="2" charset="2"/>
              <a:buChar char="§"/>
            </a:pPr>
            <a:r>
              <a:rPr lang="fr-FR" sz="1200" b="1" dirty="0" smtClean="0"/>
              <a:t> Mise en  réseau de  150 coopératives et leur connexion à une tour de pilotage à Maroc </a:t>
            </a:r>
            <a:r>
              <a:rPr lang="fr-FR" sz="1200" b="1" dirty="0" err="1" smtClean="0"/>
              <a:t>Taswiq</a:t>
            </a:r>
            <a:endParaRPr lang="fr-FR" sz="1200" b="1" dirty="0" smtClean="0"/>
          </a:p>
          <a:p>
            <a:pPr algn="ctr">
              <a:buClr>
                <a:srgbClr val="C00000"/>
              </a:buClr>
              <a:buFont typeface="Wingdings" pitchFamily="2" charset="2"/>
              <a:buChar char="§"/>
            </a:pPr>
            <a:r>
              <a:rPr lang="fr-FR" sz="1200" b="1" dirty="0" smtClean="0"/>
              <a:t> Certification de Maroc </a:t>
            </a:r>
            <a:r>
              <a:rPr lang="fr-FR" sz="1200" b="1" dirty="0" err="1" smtClean="0"/>
              <a:t>Taswiq</a:t>
            </a:r>
            <a:r>
              <a:rPr lang="fr-FR" sz="1200" b="1" dirty="0" smtClean="0"/>
              <a:t> exportateur </a:t>
            </a:r>
            <a:r>
              <a:rPr lang="fr-FR" sz="1200" b="1" dirty="0" err="1" smtClean="0"/>
              <a:t>fairtrade</a:t>
            </a:r>
            <a:r>
              <a:rPr lang="fr-FR" sz="1200" b="1" dirty="0" smtClean="0"/>
              <a:t> et Bio  </a:t>
            </a:r>
          </a:p>
        </p:txBody>
      </p:sp>
      <p:sp>
        <p:nvSpPr>
          <p:cNvPr id="39" name="ZoneTexte 15"/>
          <p:cNvSpPr txBox="1">
            <a:spLocks noChangeArrowheads="1"/>
          </p:cNvSpPr>
          <p:nvPr/>
        </p:nvSpPr>
        <p:spPr bwMode="auto">
          <a:xfrm>
            <a:off x="5429256" y="1928802"/>
            <a:ext cx="2000264" cy="2500330"/>
          </a:xfrm>
          <a:prstGeom prst="rect">
            <a:avLst/>
          </a:prstGeom>
          <a:solidFill>
            <a:schemeClr val="tx2">
              <a:lumMod val="20000"/>
              <a:lumOff val="80000"/>
            </a:schemeClr>
          </a:solidFill>
          <a:ln w="9525">
            <a:noFill/>
            <a:miter lim="800000"/>
            <a:headEnd/>
            <a:tailEnd/>
          </a:ln>
        </p:spPr>
        <p:txBody>
          <a:bodyPr lIns="98746" tIns="49373" rIns="98746" bIns="49373" anchor="ctr"/>
          <a:lstStyle/>
          <a:p>
            <a:endParaRPr lang="fr-FR" sz="1100" b="1" dirty="0" smtClean="0"/>
          </a:p>
          <a:p>
            <a:pPr algn="ctr">
              <a:buClr>
                <a:srgbClr val="C00000"/>
              </a:buClr>
              <a:buFont typeface="Wingdings" pitchFamily="2" charset="2"/>
              <a:buChar char="§"/>
            </a:pPr>
            <a:r>
              <a:rPr lang="fr-FR" sz="1100" b="1" dirty="0" smtClean="0"/>
              <a:t> </a:t>
            </a:r>
            <a:r>
              <a:rPr lang="fr-FR" sz="1000" b="1" dirty="0" smtClean="0"/>
              <a:t>Valorisation des fruits et légumes dans les stations de Maroc </a:t>
            </a:r>
            <a:r>
              <a:rPr lang="fr-FR" sz="1000" b="1" dirty="0" err="1" smtClean="0"/>
              <a:t>Taswiq</a:t>
            </a:r>
            <a:r>
              <a:rPr lang="fr-FR" sz="1000" b="1" dirty="0" smtClean="0"/>
              <a:t> (Berkane-sidi </a:t>
            </a:r>
            <a:r>
              <a:rPr lang="fr-FR" sz="1000" b="1" dirty="0" err="1" smtClean="0"/>
              <a:t>slimane</a:t>
            </a:r>
            <a:r>
              <a:rPr lang="fr-FR" sz="1000" b="1" dirty="0" smtClean="0"/>
              <a:t>-</a:t>
            </a:r>
            <a:r>
              <a:rPr lang="fr-FR" sz="1000" b="1" dirty="0" err="1" smtClean="0"/>
              <a:t>oualidia</a:t>
            </a:r>
            <a:r>
              <a:rPr lang="fr-FR" sz="1000" b="1" smtClean="0"/>
              <a:t>-tizinisly</a:t>
            </a:r>
            <a:r>
              <a:rPr lang="fr-FR" sz="1000" b="1" dirty="0" smtClean="0"/>
              <a:t>)</a:t>
            </a:r>
          </a:p>
          <a:p>
            <a:pPr algn="ctr">
              <a:buClr>
                <a:srgbClr val="C00000"/>
              </a:buClr>
              <a:buFont typeface="Wingdings" pitchFamily="2" charset="2"/>
              <a:buChar char="§"/>
            </a:pPr>
            <a:r>
              <a:rPr lang="fr-FR" sz="1000" b="1" dirty="0" smtClean="0"/>
              <a:t> Appui des coopératives dans une perspective de développement, innovation, diversification</a:t>
            </a:r>
          </a:p>
          <a:p>
            <a:pPr algn="ctr"/>
            <a:endParaRPr lang="fr-FR" sz="400" b="1" dirty="0" smtClean="0"/>
          </a:p>
          <a:p>
            <a:pPr algn="ctr">
              <a:buClr>
                <a:srgbClr val="C00000"/>
              </a:buClr>
              <a:buFont typeface="Wingdings" pitchFamily="2" charset="2"/>
              <a:buChar char="§"/>
            </a:pPr>
            <a:r>
              <a:rPr lang="fr-FR" sz="1000" b="1" dirty="0" smtClean="0"/>
              <a:t> Partenariat avec des laboratoires internationaux pour des certifications</a:t>
            </a:r>
          </a:p>
          <a:p>
            <a:pPr algn="ctr"/>
            <a:endParaRPr lang="fr-FR" sz="400" b="1" dirty="0" smtClean="0"/>
          </a:p>
          <a:p>
            <a:pPr algn="ctr">
              <a:buClr>
                <a:srgbClr val="C00000"/>
              </a:buClr>
              <a:buFont typeface="Wingdings" pitchFamily="2" charset="2"/>
              <a:buChar char="§"/>
            </a:pPr>
            <a:r>
              <a:rPr lang="fr-FR" sz="1000" b="1" dirty="0" smtClean="0"/>
              <a:t> Recherche des vertus des produits en partenariat avec des naturopathes</a:t>
            </a:r>
          </a:p>
        </p:txBody>
      </p:sp>
      <p:sp>
        <p:nvSpPr>
          <p:cNvPr id="42" name="AutoShape 14"/>
          <p:cNvSpPr>
            <a:spLocks noChangeArrowheads="1"/>
          </p:cNvSpPr>
          <p:nvPr/>
        </p:nvSpPr>
        <p:spPr bwMode="auto">
          <a:xfrm rot="5400000">
            <a:off x="6350008" y="1095363"/>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44" name="Freeform 10"/>
          <p:cNvSpPr>
            <a:spLocks/>
          </p:cNvSpPr>
          <p:nvPr>
            <p:custDataLst>
              <p:tags r:id="rId2"/>
            </p:custDataLst>
          </p:nvPr>
        </p:nvSpPr>
        <p:spPr bwMode="gray">
          <a:xfrm>
            <a:off x="5500694" y="617858"/>
            <a:ext cx="2071702"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400" b="1" dirty="0" smtClean="0">
                <a:solidFill>
                  <a:schemeClr val="bg1"/>
                </a:solidFill>
              </a:rPr>
              <a:t>   Valorisation</a:t>
            </a:r>
          </a:p>
        </p:txBody>
      </p:sp>
      <p:sp>
        <p:nvSpPr>
          <p:cNvPr id="45" name="Freeform 10"/>
          <p:cNvSpPr>
            <a:spLocks/>
          </p:cNvSpPr>
          <p:nvPr>
            <p:custDataLst>
              <p:tags r:id="rId3"/>
            </p:custDataLst>
          </p:nvPr>
        </p:nvSpPr>
        <p:spPr bwMode="gray">
          <a:xfrm>
            <a:off x="3786182" y="617858"/>
            <a:ext cx="1928826"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400" b="1" dirty="0" smtClean="0">
                <a:solidFill>
                  <a:schemeClr val="bg1"/>
                </a:solidFill>
              </a:rPr>
              <a:t>Mutualisation</a:t>
            </a:r>
          </a:p>
        </p:txBody>
      </p:sp>
      <p:sp>
        <p:nvSpPr>
          <p:cNvPr id="48" name="Freeform 10"/>
          <p:cNvSpPr>
            <a:spLocks/>
          </p:cNvSpPr>
          <p:nvPr>
            <p:custDataLst>
              <p:tags r:id="rId4"/>
            </p:custDataLst>
          </p:nvPr>
        </p:nvSpPr>
        <p:spPr bwMode="gray">
          <a:xfrm>
            <a:off x="1785919" y="617858"/>
            <a:ext cx="2286015"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400" b="1" dirty="0" smtClean="0">
                <a:solidFill>
                  <a:schemeClr val="bg1"/>
                </a:solidFill>
              </a:rPr>
              <a:t>Financement</a:t>
            </a:r>
          </a:p>
        </p:txBody>
      </p:sp>
      <p:sp>
        <p:nvSpPr>
          <p:cNvPr id="50" name="Freeform 10"/>
          <p:cNvSpPr>
            <a:spLocks/>
          </p:cNvSpPr>
          <p:nvPr>
            <p:custDataLst>
              <p:tags r:id="rId5"/>
            </p:custDataLst>
          </p:nvPr>
        </p:nvSpPr>
        <p:spPr bwMode="gray">
          <a:xfrm>
            <a:off x="-32" y="617858"/>
            <a:ext cx="2286016"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defTabSz="987425"/>
            <a:r>
              <a:rPr lang="fr-FR" sz="1400" b="1" dirty="0" smtClean="0">
                <a:solidFill>
                  <a:schemeClr val="bg1"/>
                </a:solidFill>
              </a:rPr>
              <a:t>Certification</a:t>
            </a:r>
            <a:endParaRPr lang="fr-FR" sz="1400" b="1" dirty="0">
              <a:solidFill>
                <a:schemeClr val="bg1"/>
              </a:solidFill>
            </a:endParaRPr>
          </a:p>
        </p:txBody>
      </p:sp>
      <p:sp>
        <p:nvSpPr>
          <p:cNvPr id="57" name="Freeform 21"/>
          <p:cNvSpPr/>
          <p:nvPr>
            <p:custDataLst>
              <p:tags r:id="rId6"/>
            </p:custDataLst>
          </p:nvPr>
        </p:nvSpPr>
        <p:spPr>
          <a:xfrm>
            <a:off x="3199062" y="1428234"/>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336699"/>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sp>
        <p:nvSpPr>
          <p:cNvPr id="26" name="Title 1"/>
          <p:cNvSpPr>
            <a:spLocks noGrp="1"/>
          </p:cNvSpPr>
          <p:nvPr>
            <p:ph type="title"/>
            <p:custDataLst>
              <p:tags r:id="rId7"/>
            </p:custDataLst>
          </p:nvPr>
        </p:nvSpPr>
        <p:spPr>
          <a:xfrm>
            <a:off x="357158" y="71414"/>
            <a:ext cx="8625682" cy="298327"/>
          </a:xfrm>
        </p:spPr>
        <p:txBody>
          <a:bodyPr>
            <a:noAutofit/>
          </a:bodyPr>
          <a:lstStyle/>
          <a:p>
            <a:r>
              <a:rPr lang="fr-FR" sz="2400" b="1" dirty="0" smtClean="0">
                <a:solidFill>
                  <a:srgbClr val="C00000"/>
                </a:solidFill>
              </a:rPr>
              <a:t>DES PERSPECTIVES EN AMONT</a:t>
            </a:r>
          </a:p>
        </p:txBody>
      </p:sp>
      <p:sp>
        <p:nvSpPr>
          <p:cNvPr id="18" name="AutoShape 14"/>
          <p:cNvSpPr>
            <a:spLocks noChangeArrowheads="1"/>
          </p:cNvSpPr>
          <p:nvPr/>
        </p:nvSpPr>
        <p:spPr bwMode="auto">
          <a:xfrm rot="5400000">
            <a:off x="2977469" y="4539324"/>
            <a:ext cx="198436" cy="1152777"/>
          </a:xfrm>
          <a:prstGeom prst="homePlate">
            <a:avLst>
              <a:gd name="adj" fmla="val 100000"/>
            </a:avLst>
          </a:prstGeom>
          <a:solidFill>
            <a:schemeClr val="accent2">
              <a:lumMod val="75000"/>
            </a:schemeClr>
          </a:solidFill>
          <a:ln w="9525" algn="ctr">
            <a:solidFill>
              <a:srgbClr val="FF9900">
                <a:alpha val="50000"/>
              </a:srgbClr>
            </a:solidFill>
            <a:miter lim="800000"/>
            <a:headEnd/>
            <a:tailEnd/>
          </a:ln>
          <a:effectLst/>
        </p:spPr>
        <p:txBody>
          <a:bodyPr wrap="none" anchor="ctr"/>
          <a:lstStyle/>
          <a:p>
            <a:endParaRPr lang="fr-FR"/>
          </a:p>
        </p:txBody>
      </p:sp>
      <p:sp>
        <p:nvSpPr>
          <p:cNvPr id="19" name="AutoShape 14"/>
          <p:cNvSpPr>
            <a:spLocks noChangeArrowheads="1"/>
          </p:cNvSpPr>
          <p:nvPr/>
        </p:nvSpPr>
        <p:spPr bwMode="auto">
          <a:xfrm rot="5400000">
            <a:off x="4849810" y="4452950"/>
            <a:ext cx="198438" cy="1325562"/>
          </a:xfrm>
          <a:prstGeom prst="homePlate">
            <a:avLst>
              <a:gd name="adj" fmla="val 100000"/>
            </a:avLst>
          </a:prstGeom>
          <a:solidFill>
            <a:schemeClr val="accent2">
              <a:lumMod val="75000"/>
            </a:schemeClr>
          </a:solidFill>
          <a:ln w="9525" algn="ctr">
            <a:solidFill>
              <a:srgbClr val="FF9900">
                <a:alpha val="50000"/>
              </a:srgbClr>
            </a:solidFill>
            <a:miter lim="800000"/>
            <a:headEnd/>
            <a:tailEnd/>
          </a:ln>
          <a:effectLst/>
        </p:spPr>
        <p:txBody>
          <a:bodyPr wrap="none" anchor="ctr"/>
          <a:lstStyle/>
          <a:p>
            <a:endParaRPr lang="fr-FR"/>
          </a:p>
        </p:txBody>
      </p:sp>
      <p:sp>
        <p:nvSpPr>
          <p:cNvPr id="20" name="AutoShape 14"/>
          <p:cNvSpPr>
            <a:spLocks noChangeArrowheads="1"/>
          </p:cNvSpPr>
          <p:nvPr/>
        </p:nvSpPr>
        <p:spPr bwMode="auto">
          <a:xfrm rot="5400000">
            <a:off x="905765" y="4539343"/>
            <a:ext cx="198438" cy="1152776"/>
          </a:xfrm>
          <a:prstGeom prst="homePlate">
            <a:avLst>
              <a:gd name="adj" fmla="val 100000"/>
            </a:avLst>
          </a:prstGeom>
          <a:solidFill>
            <a:schemeClr val="accent2">
              <a:lumMod val="75000"/>
            </a:schemeClr>
          </a:solidFill>
          <a:ln w="9525" algn="ctr">
            <a:solidFill>
              <a:srgbClr val="FF9900">
                <a:alpha val="50000"/>
              </a:srgbClr>
            </a:solidFill>
            <a:miter lim="800000"/>
            <a:headEnd/>
            <a:tailEnd/>
          </a:ln>
          <a:effectLst/>
        </p:spPr>
        <p:txBody>
          <a:bodyPr wrap="none" anchor="ctr"/>
          <a:lstStyle/>
          <a:p>
            <a:endParaRPr lang="fr-FR"/>
          </a:p>
        </p:txBody>
      </p:sp>
      <p:sp>
        <p:nvSpPr>
          <p:cNvPr id="21" name="AutoShape 14"/>
          <p:cNvSpPr>
            <a:spLocks noChangeArrowheads="1"/>
          </p:cNvSpPr>
          <p:nvPr/>
        </p:nvSpPr>
        <p:spPr bwMode="auto">
          <a:xfrm rot="5400000">
            <a:off x="6635760" y="4452950"/>
            <a:ext cx="198438" cy="1325562"/>
          </a:xfrm>
          <a:prstGeom prst="homePlate">
            <a:avLst>
              <a:gd name="adj" fmla="val 100000"/>
            </a:avLst>
          </a:prstGeom>
          <a:solidFill>
            <a:schemeClr val="accent2">
              <a:lumMod val="75000"/>
            </a:schemeClr>
          </a:solidFill>
          <a:ln w="9525" algn="ctr">
            <a:solidFill>
              <a:srgbClr val="FF9900">
                <a:alpha val="50000"/>
              </a:srgbClr>
            </a:solidFill>
            <a:miter lim="800000"/>
            <a:headEnd/>
            <a:tailEnd/>
          </a:ln>
          <a:effectLst/>
        </p:spPr>
        <p:txBody>
          <a:bodyPr wrap="none" anchor="ctr"/>
          <a:lstStyle/>
          <a:p>
            <a:endParaRPr lang="fr-FR"/>
          </a:p>
        </p:txBody>
      </p:sp>
      <p:sp>
        <p:nvSpPr>
          <p:cNvPr id="27" name="Freeform 21"/>
          <p:cNvSpPr/>
          <p:nvPr>
            <p:custDataLst>
              <p:tags r:id="rId8"/>
            </p:custDataLst>
          </p:nvPr>
        </p:nvSpPr>
        <p:spPr>
          <a:xfrm>
            <a:off x="3199062" y="4730238"/>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336699"/>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sp>
        <p:nvSpPr>
          <p:cNvPr id="28" name="ZoneTexte 15"/>
          <p:cNvSpPr txBox="1">
            <a:spLocks noChangeArrowheads="1"/>
          </p:cNvSpPr>
          <p:nvPr/>
        </p:nvSpPr>
        <p:spPr bwMode="auto">
          <a:xfrm>
            <a:off x="2143108" y="5357825"/>
            <a:ext cx="1785950" cy="1428760"/>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Fondation </a:t>
            </a:r>
          </a:p>
          <a:p>
            <a:pPr algn="ctr"/>
            <a:r>
              <a:rPr lang="fr-FR" sz="1200" b="1" dirty="0" smtClean="0"/>
              <a:t>Mohamed VI</a:t>
            </a:r>
          </a:p>
          <a:p>
            <a:pPr algn="ctr">
              <a:buFontTx/>
              <a:buChar char="-"/>
            </a:pPr>
            <a:endParaRPr lang="fr-FR" sz="1200" b="1" dirty="0" smtClean="0"/>
          </a:p>
          <a:p>
            <a:pPr algn="ctr"/>
            <a:r>
              <a:rPr lang="fr-FR" sz="1200" b="1" dirty="0" smtClean="0"/>
              <a:t>Organismes micro-finance </a:t>
            </a:r>
          </a:p>
        </p:txBody>
      </p:sp>
      <p:sp>
        <p:nvSpPr>
          <p:cNvPr id="29" name="ZoneTexte 15"/>
          <p:cNvSpPr txBox="1">
            <a:spLocks noChangeArrowheads="1"/>
          </p:cNvSpPr>
          <p:nvPr/>
        </p:nvSpPr>
        <p:spPr bwMode="auto">
          <a:xfrm>
            <a:off x="4000496" y="5357825"/>
            <a:ext cx="1571636" cy="1428760"/>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Organismes micro-finance, coopératives</a:t>
            </a:r>
          </a:p>
        </p:txBody>
      </p:sp>
      <p:sp>
        <p:nvSpPr>
          <p:cNvPr id="30" name="ZoneTexte 15"/>
          <p:cNvSpPr txBox="1">
            <a:spLocks noChangeArrowheads="1"/>
          </p:cNvSpPr>
          <p:nvPr/>
        </p:nvSpPr>
        <p:spPr bwMode="auto">
          <a:xfrm>
            <a:off x="0" y="5357826"/>
            <a:ext cx="2071670" cy="1428760"/>
          </a:xfrm>
          <a:prstGeom prst="rect">
            <a:avLst/>
          </a:prstGeom>
          <a:solidFill>
            <a:schemeClr val="tx2">
              <a:lumMod val="20000"/>
              <a:lumOff val="80000"/>
            </a:schemeClr>
          </a:solidFill>
          <a:ln w="9525">
            <a:noFill/>
            <a:miter lim="800000"/>
            <a:headEnd/>
            <a:tailEnd/>
          </a:ln>
        </p:spPr>
        <p:txBody>
          <a:bodyPr lIns="98746" tIns="49373" rIns="98746" bIns="49373" anchor="ctr"/>
          <a:lstStyle/>
          <a:p>
            <a:pPr>
              <a:buClr>
                <a:srgbClr val="C00000"/>
              </a:buClr>
              <a:buFont typeface="Wingdings" pitchFamily="2" charset="2"/>
              <a:buChar char="§"/>
            </a:pPr>
            <a:r>
              <a:rPr lang="fr-FR" sz="1200" b="1" dirty="0" smtClean="0"/>
              <a:t> Cabinets de conseils  </a:t>
            </a:r>
          </a:p>
          <a:p>
            <a:pPr>
              <a:buClr>
                <a:srgbClr val="C00000"/>
              </a:buClr>
            </a:pPr>
            <a:r>
              <a:rPr lang="fr-FR" sz="1200" b="1" dirty="0" smtClean="0"/>
              <a:t>   nationaux pour </a:t>
            </a:r>
          </a:p>
          <a:p>
            <a:pPr>
              <a:buClr>
                <a:srgbClr val="C00000"/>
              </a:buClr>
            </a:pPr>
            <a:r>
              <a:rPr lang="fr-FR" sz="1200" b="1" dirty="0" smtClean="0"/>
              <a:t>   l’accompagnement</a:t>
            </a:r>
          </a:p>
          <a:p>
            <a:pPr>
              <a:buClr>
                <a:srgbClr val="C00000"/>
              </a:buClr>
              <a:buFont typeface="Wingdings" pitchFamily="2" charset="2"/>
              <a:buChar char="§"/>
            </a:pPr>
            <a:r>
              <a:rPr lang="fr-FR" sz="1200" b="1" dirty="0" smtClean="0"/>
              <a:t> Cabinets de certification </a:t>
            </a:r>
          </a:p>
          <a:p>
            <a:pPr>
              <a:buClr>
                <a:srgbClr val="C00000"/>
              </a:buClr>
            </a:pPr>
            <a:r>
              <a:rPr lang="fr-FR" sz="1200" b="1" dirty="0" smtClean="0"/>
              <a:t>   internationaux</a:t>
            </a:r>
          </a:p>
          <a:p>
            <a:pPr>
              <a:buClr>
                <a:srgbClr val="C00000"/>
              </a:buClr>
              <a:buFont typeface="Wingdings" pitchFamily="2" charset="2"/>
              <a:buChar char="§"/>
            </a:pPr>
            <a:r>
              <a:rPr lang="fr-FR" sz="1200" b="1" dirty="0" smtClean="0"/>
              <a:t> INDH, Fondation Mohamed  </a:t>
            </a:r>
          </a:p>
          <a:p>
            <a:pPr>
              <a:buClr>
                <a:srgbClr val="C00000"/>
              </a:buClr>
            </a:pPr>
            <a:r>
              <a:rPr lang="fr-FR" sz="1200" b="1" dirty="0" smtClean="0"/>
              <a:t>   VI,OCP, CDG, ANPME, ADA,  </a:t>
            </a:r>
          </a:p>
          <a:p>
            <a:pPr>
              <a:buClr>
                <a:srgbClr val="C00000"/>
              </a:buClr>
            </a:pPr>
            <a:r>
              <a:rPr lang="fr-FR" sz="1200" b="1" dirty="0" smtClean="0"/>
              <a:t>   EACCE, ONSSA</a:t>
            </a:r>
          </a:p>
        </p:txBody>
      </p:sp>
      <p:sp>
        <p:nvSpPr>
          <p:cNvPr id="31" name="ZoneTexte 15"/>
          <p:cNvSpPr txBox="1">
            <a:spLocks noChangeArrowheads="1"/>
          </p:cNvSpPr>
          <p:nvPr/>
        </p:nvSpPr>
        <p:spPr bwMode="auto">
          <a:xfrm>
            <a:off x="5643602" y="5357825"/>
            <a:ext cx="1714480" cy="1428760"/>
          </a:xfrm>
          <a:prstGeom prst="rect">
            <a:avLst/>
          </a:prstGeom>
          <a:solidFill>
            <a:schemeClr val="tx2">
              <a:lumMod val="20000"/>
              <a:lumOff val="80000"/>
            </a:schemeClr>
          </a:solidFill>
          <a:ln w="9525">
            <a:noFill/>
            <a:miter lim="800000"/>
            <a:headEnd/>
            <a:tailEnd/>
          </a:ln>
        </p:spPr>
        <p:txBody>
          <a:bodyPr lIns="98746" tIns="49373" rIns="98746" bIns="49373" anchor="ctr"/>
          <a:lstStyle/>
          <a:p>
            <a:endParaRPr lang="fr-FR" sz="1200" b="1" dirty="0" smtClean="0"/>
          </a:p>
          <a:p>
            <a:pPr algn="ctr"/>
            <a:r>
              <a:rPr lang="fr-FR" sz="1200" b="1" dirty="0" smtClean="0"/>
              <a:t>INDH, Fondation Mohamed V, ADA, Autorités Locales, CETIA, Al </a:t>
            </a:r>
            <a:r>
              <a:rPr lang="fr-FR" sz="1200" b="1" dirty="0" err="1" smtClean="0"/>
              <a:t>Masir</a:t>
            </a:r>
            <a:r>
              <a:rPr lang="fr-FR" sz="1200" b="1" dirty="0" smtClean="0"/>
              <a:t>, INRA, IAV, ENA </a:t>
            </a:r>
          </a:p>
          <a:p>
            <a:pPr algn="just">
              <a:buFontTx/>
              <a:buChar char="-"/>
            </a:pPr>
            <a:endParaRPr lang="fr-FR" sz="1200" b="1" dirty="0" smtClean="0"/>
          </a:p>
        </p:txBody>
      </p:sp>
      <p:sp>
        <p:nvSpPr>
          <p:cNvPr id="38" name="AutoShape 14"/>
          <p:cNvSpPr>
            <a:spLocks noChangeArrowheads="1"/>
          </p:cNvSpPr>
          <p:nvPr/>
        </p:nvSpPr>
        <p:spPr bwMode="auto">
          <a:xfrm rot="5400000">
            <a:off x="8310594" y="1079488"/>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41" name="ZoneTexte 15"/>
          <p:cNvSpPr txBox="1">
            <a:spLocks noChangeArrowheads="1"/>
          </p:cNvSpPr>
          <p:nvPr/>
        </p:nvSpPr>
        <p:spPr bwMode="auto">
          <a:xfrm>
            <a:off x="7500958" y="1928802"/>
            <a:ext cx="1643042" cy="2500330"/>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Clr>
                <a:srgbClr val="C00000"/>
              </a:buClr>
              <a:buFont typeface="Wingdings" pitchFamily="2" charset="2"/>
              <a:buChar char="§"/>
            </a:pPr>
            <a:r>
              <a:rPr lang="fr-FR" sz="1200" b="1" dirty="0" smtClean="0"/>
              <a:t> Ramassage des produits des coopératives à leurs portes dans un cadre conventionnel avec des sociétés spécialisées</a:t>
            </a:r>
          </a:p>
          <a:p>
            <a:pPr algn="ctr">
              <a:buClr>
                <a:srgbClr val="C00000"/>
              </a:buClr>
              <a:buFont typeface="Wingdings" pitchFamily="2" charset="2"/>
              <a:buChar char="§"/>
            </a:pPr>
            <a:endParaRPr lang="fr-FR" sz="1200" b="1" dirty="0" smtClean="0"/>
          </a:p>
          <a:p>
            <a:pPr algn="ctr">
              <a:buClr>
                <a:srgbClr val="C00000"/>
              </a:buClr>
              <a:buFont typeface="Wingdings" pitchFamily="2" charset="2"/>
              <a:buChar char="§"/>
            </a:pPr>
            <a:r>
              <a:rPr lang="fr-FR" sz="1200" b="1" dirty="0" smtClean="0"/>
              <a:t>Approvisionnement des industries de transformation à grande échelle</a:t>
            </a:r>
          </a:p>
        </p:txBody>
      </p:sp>
      <p:sp>
        <p:nvSpPr>
          <p:cNvPr id="43" name="AutoShape 14"/>
          <p:cNvSpPr>
            <a:spLocks noChangeArrowheads="1"/>
          </p:cNvSpPr>
          <p:nvPr/>
        </p:nvSpPr>
        <p:spPr bwMode="auto">
          <a:xfrm rot="5400000">
            <a:off x="8207396" y="4437074"/>
            <a:ext cx="198438" cy="1325562"/>
          </a:xfrm>
          <a:prstGeom prst="homePlate">
            <a:avLst>
              <a:gd name="adj" fmla="val 100000"/>
            </a:avLst>
          </a:prstGeom>
          <a:solidFill>
            <a:schemeClr val="accent2">
              <a:lumMod val="75000"/>
            </a:schemeClr>
          </a:solidFill>
          <a:ln w="9525" algn="ctr">
            <a:solidFill>
              <a:srgbClr val="FF9900">
                <a:alpha val="50000"/>
              </a:srgbClr>
            </a:solidFill>
            <a:miter lim="800000"/>
            <a:headEnd/>
            <a:tailEnd/>
          </a:ln>
          <a:effectLst/>
        </p:spPr>
        <p:txBody>
          <a:bodyPr wrap="none" anchor="ctr"/>
          <a:lstStyle/>
          <a:p>
            <a:endParaRPr lang="fr-FR"/>
          </a:p>
        </p:txBody>
      </p:sp>
      <p:sp>
        <p:nvSpPr>
          <p:cNvPr id="46" name="ZoneTexte 15"/>
          <p:cNvSpPr txBox="1">
            <a:spLocks noChangeArrowheads="1"/>
          </p:cNvSpPr>
          <p:nvPr/>
        </p:nvSpPr>
        <p:spPr bwMode="auto">
          <a:xfrm>
            <a:off x="7429520" y="5357826"/>
            <a:ext cx="1643074" cy="1428736"/>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endParaRPr lang="fr-FR" sz="1100" b="1" dirty="0" smtClean="0"/>
          </a:p>
          <a:p>
            <a:pPr algn="ctr"/>
            <a:endParaRPr lang="fr-FR" sz="1100" b="1" dirty="0" smtClean="0"/>
          </a:p>
          <a:p>
            <a:pPr algn="ctr"/>
            <a:r>
              <a:rPr lang="fr-FR" sz="1100" b="1" dirty="0" err="1" smtClean="0"/>
              <a:t>Barid</a:t>
            </a:r>
            <a:r>
              <a:rPr lang="fr-FR" sz="1100" b="1" dirty="0" smtClean="0"/>
              <a:t> Maroc</a:t>
            </a:r>
          </a:p>
          <a:p>
            <a:pPr algn="ctr"/>
            <a:endParaRPr lang="fr-FR" sz="100" b="1" dirty="0" smtClean="0"/>
          </a:p>
          <a:p>
            <a:pPr algn="ctr"/>
            <a:r>
              <a:rPr lang="fr-FR" sz="1100" b="1" dirty="0" smtClean="0"/>
              <a:t>jeunes transporteurs</a:t>
            </a:r>
          </a:p>
          <a:p>
            <a:pPr algn="ctr"/>
            <a:endParaRPr lang="fr-FR" sz="100" b="1" dirty="0" smtClean="0"/>
          </a:p>
          <a:p>
            <a:pPr algn="ctr"/>
            <a:r>
              <a:rPr lang="fr-FR" sz="1100" b="1" dirty="0" smtClean="0"/>
              <a:t>Flotte nationale de transport</a:t>
            </a:r>
          </a:p>
          <a:p>
            <a:pPr algn="ctr"/>
            <a:r>
              <a:rPr lang="fr-FR" sz="1100" b="1" dirty="0" smtClean="0"/>
              <a:t>FENAGRI- FICOPAM- Industriels de transformation végétale</a:t>
            </a:r>
          </a:p>
          <a:p>
            <a:pPr algn="ctr"/>
            <a:endParaRPr lang="fr-FR" sz="1200" b="1" dirty="0" smtClean="0"/>
          </a:p>
        </p:txBody>
      </p:sp>
      <p:cxnSp>
        <p:nvCxnSpPr>
          <p:cNvPr id="33" name="Connecteur droit 32"/>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57422" y="4572008"/>
            <a:ext cx="4000528" cy="2857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Les partenaires potentiels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1"/>
          <p:cNvSpPr/>
          <p:nvPr>
            <p:custDataLst>
              <p:tags r:id="rId1"/>
            </p:custDataLst>
          </p:nvPr>
        </p:nvSpPr>
        <p:spPr>
          <a:xfrm>
            <a:off x="3199062" y="4239376"/>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336699"/>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sp>
        <p:nvSpPr>
          <p:cNvPr id="40" name="AutoShape 14"/>
          <p:cNvSpPr>
            <a:spLocks noChangeArrowheads="1"/>
          </p:cNvSpPr>
          <p:nvPr/>
        </p:nvSpPr>
        <p:spPr bwMode="auto">
          <a:xfrm rot="5400000">
            <a:off x="4182144" y="1253194"/>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58" name="ZoneTexte 15"/>
          <p:cNvSpPr txBox="1">
            <a:spLocks noChangeArrowheads="1"/>
          </p:cNvSpPr>
          <p:nvPr/>
        </p:nvSpPr>
        <p:spPr bwMode="auto">
          <a:xfrm>
            <a:off x="3143240" y="1928802"/>
            <a:ext cx="2284876" cy="1500198"/>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50 nouveaux magasins en partenariat avec l’INDH, la Fondation Mohamed V, l’Entraide Nationale et avec des franchisés dans différentes</a:t>
            </a:r>
          </a:p>
          <a:p>
            <a:pPr algn="ctr"/>
            <a:r>
              <a:rPr lang="fr-FR" sz="1200" b="1" dirty="0" smtClean="0"/>
              <a:t> villes du Royaume </a:t>
            </a:r>
          </a:p>
        </p:txBody>
      </p:sp>
      <p:sp>
        <p:nvSpPr>
          <p:cNvPr id="59" name="AutoShape 14"/>
          <p:cNvSpPr>
            <a:spLocks noChangeArrowheads="1"/>
          </p:cNvSpPr>
          <p:nvPr/>
        </p:nvSpPr>
        <p:spPr bwMode="auto">
          <a:xfrm rot="5400000">
            <a:off x="6594942" y="1079488"/>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60" name="ZoneTexte 15"/>
          <p:cNvSpPr txBox="1">
            <a:spLocks noChangeArrowheads="1"/>
          </p:cNvSpPr>
          <p:nvPr/>
        </p:nvSpPr>
        <p:spPr bwMode="auto">
          <a:xfrm>
            <a:off x="5554462" y="1928802"/>
            <a:ext cx="2446562" cy="1500198"/>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FontTx/>
              <a:buChar char="-"/>
            </a:pPr>
            <a:endParaRPr lang="fr-FR" sz="1200" b="1" dirty="0" smtClean="0"/>
          </a:p>
          <a:p>
            <a:pPr algn="just">
              <a:buFontTx/>
              <a:buChar char="-"/>
            </a:pPr>
            <a:endParaRPr lang="fr-FR" sz="1200" b="1" dirty="0" smtClean="0"/>
          </a:p>
          <a:p>
            <a:pPr algn="ctr"/>
            <a:r>
              <a:rPr lang="fr-FR" sz="1200" b="1" dirty="0" smtClean="0"/>
              <a:t>Maroc </a:t>
            </a:r>
            <a:r>
              <a:rPr lang="fr-FR" sz="1200" b="1" dirty="0" err="1" smtClean="0"/>
              <a:t>Taswiq</a:t>
            </a:r>
            <a:r>
              <a:rPr lang="fr-FR" sz="1200" b="1" dirty="0" smtClean="0"/>
              <a:t> guichet unique d’approvisionnement des GMS en produits des coopératives  </a:t>
            </a:r>
          </a:p>
          <a:p>
            <a:pPr algn="just"/>
            <a:endParaRPr lang="fr-FR" sz="1400" b="1" dirty="0" smtClean="0"/>
          </a:p>
        </p:txBody>
      </p:sp>
      <p:sp>
        <p:nvSpPr>
          <p:cNvPr id="70" name="AutoShape 14"/>
          <p:cNvSpPr>
            <a:spLocks noChangeArrowheads="1"/>
          </p:cNvSpPr>
          <p:nvPr/>
        </p:nvSpPr>
        <p:spPr bwMode="auto">
          <a:xfrm rot="5400000">
            <a:off x="1753253" y="1165881"/>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71" name="ZoneTexte 15"/>
          <p:cNvSpPr txBox="1">
            <a:spLocks noChangeArrowheads="1"/>
          </p:cNvSpPr>
          <p:nvPr/>
        </p:nvSpPr>
        <p:spPr bwMode="auto">
          <a:xfrm>
            <a:off x="713208" y="1928828"/>
            <a:ext cx="2266636" cy="1500189"/>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Clr>
                <a:srgbClr val="C00000"/>
              </a:buClr>
              <a:buFont typeface="Wingdings" pitchFamily="2" charset="2"/>
              <a:buChar char="§"/>
            </a:pPr>
            <a:r>
              <a:rPr lang="fr-FR" sz="1200" b="1" dirty="0" smtClean="0"/>
              <a:t> Dans les médias</a:t>
            </a:r>
          </a:p>
          <a:p>
            <a:pPr algn="ctr">
              <a:buClr>
                <a:srgbClr val="C00000"/>
              </a:buClr>
              <a:buFont typeface="Wingdings" pitchFamily="2" charset="2"/>
              <a:buChar char="§"/>
            </a:pPr>
            <a:endParaRPr lang="fr-FR" sz="500" b="1" dirty="0" smtClean="0"/>
          </a:p>
          <a:p>
            <a:pPr algn="ctr">
              <a:buClr>
                <a:srgbClr val="C00000"/>
              </a:buClr>
              <a:buFont typeface="Wingdings" pitchFamily="2" charset="2"/>
              <a:buChar char="§"/>
            </a:pPr>
            <a:r>
              <a:rPr lang="fr-FR" sz="1200" b="1" dirty="0" smtClean="0"/>
              <a:t> Auprès des ménagères</a:t>
            </a:r>
          </a:p>
          <a:p>
            <a:pPr algn="ctr">
              <a:buClr>
                <a:srgbClr val="C00000"/>
              </a:buClr>
              <a:buFont typeface="Wingdings" pitchFamily="2" charset="2"/>
              <a:buChar char="§"/>
            </a:pPr>
            <a:endParaRPr lang="fr-FR" sz="500" b="1" dirty="0" smtClean="0"/>
          </a:p>
          <a:p>
            <a:pPr algn="ctr">
              <a:buClr>
                <a:srgbClr val="C00000"/>
              </a:buClr>
              <a:buFont typeface="Wingdings" pitchFamily="2" charset="2"/>
              <a:buChar char="§"/>
            </a:pPr>
            <a:r>
              <a:rPr lang="fr-FR" sz="1200" b="1" dirty="0" smtClean="0"/>
              <a:t> Sur internet</a:t>
            </a:r>
          </a:p>
          <a:p>
            <a:pPr algn="ctr">
              <a:buClr>
                <a:srgbClr val="C00000"/>
              </a:buClr>
            </a:pPr>
            <a:endParaRPr lang="fr-FR" sz="500" b="1" dirty="0" smtClean="0"/>
          </a:p>
          <a:p>
            <a:pPr algn="ctr">
              <a:buClr>
                <a:srgbClr val="C00000"/>
              </a:buClr>
              <a:buFont typeface="Wingdings" pitchFamily="2" charset="2"/>
              <a:buChar char="§"/>
            </a:pPr>
            <a:r>
              <a:rPr lang="fr-FR" sz="1200" b="1" dirty="0" smtClean="0"/>
              <a:t> Dans les salons nationaux et internationaux</a:t>
            </a:r>
          </a:p>
          <a:p>
            <a:pPr algn="ctr"/>
            <a:endParaRPr lang="fr-FR" sz="1200" b="1" dirty="0" smtClean="0">
              <a:solidFill>
                <a:srgbClr val="006600"/>
              </a:solidFill>
            </a:endParaRPr>
          </a:p>
        </p:txBody>
      </p:sp>
      <p:sp>
        <p:nvSpPr>
          <p:cNvPr id="43" name="Title 1"/>
          <p:cNvSpPr>
            <a:spLocks noGrp="1"/>
          </p:cNvSpPr>
          <p:nvPr>
            <p:ph type="title"/>
            <p:custDataLst>
              <p:tags r:id="rId2"/>
            </p:custDataLst>
          </p:nvPr>
        </p:nvSpPr>
        <p:spPr>
          <a:xfrm>
            <a:off x="357158" y="71414"/>
            <a:ext cx="8625682" cy="298327"/>
          </a:xfrm>
        </p:spPr>
        <p:txBody>
          <a:bodyPr>
            <a:noAutofit/>
          </a:bodyPr>
          <a:lstStyle/>
          <a:p>
            <a:r>
              <a:rPr lang="fr-FR" sz="2400" b="1" dirty="0" smtClean="0">
                <a:solidFill>
                  <a:srgbClr val="C00000"/>
                </a:solidFill>
              </a:rPr>
              <a:t>DES PERSPECTIVES EN AVAL</a:t>
            </a:r>
          </a:p>
        </p:txBody>
      </p:sp>
      <p:sp>
        <p:nvSpPr>
          <p:cNvPr id="45" name="Freeform 10"/>
          <p:cNvSpPr>
            <a:spLocks/>
          </p:cNvSpPr>
          <p:nvPr>
            <p:custDataLst>
              <p:tags r:id="rId3"/>
            </p:custDataLst>
          </p:nvPr>
        </p:nvSpPr>
        <p:spPr bwMode="gray">
          <a:xfrm>
            <a:off x="5069070" y="617858"/>
            <a:ext cx="314512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300" b="1" dirty="0" smtClean="0">
                <a:solidFill>
                  <a:schemeClr val="bg1"/>
                </a:solidFill>
                <a:latin typeface="+mj-lt"/>
                <a:cs typeface="Arial" pitchFamily="34" charset="0"/>
              </a:rPr>
              <a:t>       </a:t>
            </a:r>
          </a:p>
          <a:p>
            <a:pPr algn="ctr"/>
            <a:r>
              <a:rPr lang="fr-FR" sz="1300" b="1" dirty="0" smtClean="0">
                <a:solidFill>
                  <a:schemeClr val="bg1"/>
                </a:solidFill>
                <a:latin typeface="+mj-lt"/>
                <a:cs typeface="Arial" pitchFamily="34" charset="0"/>
              </a:rPr>
              <a:t>  </a:t>
            </a:r>
            <a:r>
              <a:rPr lang="fr-FR" sz="1400" b="1" dirty="0" smtClean="0">
                <a:solidFill>
                  <a:schemeClr val="bg1"/>
                </a:solidFill>
              </a:rPr>
              <a:t>Partenariat avec les GMS </a:t>
            </a:r>
          </a:p>
          <a:p>
            <a:pPr algn="ctr"/>
            <a:r>
              <a:rPr lang="fr-FR" sz="1400" b="1" dirty="0" smtClean="0">
                <a:solidFill>
                  <a:schemeClr val="bg1"/>
                </a:solidFill>
              </a:rPr>
              <a:t>nationales</a:t>
            </a:r>
          </a:p>
          <a:p>
            <a:pPr algn="ctr"/>
            <a:endParaRPr lang="fr-FR" sz="1400" b="1" dirty="0" smtClean="0">
              <a:solidFill>
                <a:schemeClr val="bg1"/>
              </a:solidFill>
            </a:endParaRPr>
          </a:p>
        </p:txBody>
      </p:sp>
      <p:sp>
        <p:nvSpPr>
          <p:cNvPr id="48" name="Freeform 10"/>
          <p:cNvSpPr>
            <a:spLocks/>
          </p:cNvSpPr>
          <p:nvPr>
            <p:custDataLst>
              <p:tags r:id="rId4"/>
            </p:custDataLst>
          </p:nvPr>
        </p:nvSpPr>
        <p:spPr bwMode="gray">
          <a:xfrm>
            <a:off x="2844154" y="617858"/>
            <a:ext cx="2798275"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defTabSz="987425"/>
            <a:r>
              <a:rPr lang="fr-FR" sz="1400" b="1" dirty="0" smtClean="0">
                <a:solidFill>
                  <a:schemeClr val="bg1"/>
                </a:solidFill>
              </a:rPr>
              <a:t>De nouveaux Magasins  à  l’échelle nationale</a:t>
            </a:r>
            <a:endParaRPr lang="fr-FR" sz="1400" b="1" dirty="0">
              <a:solidFill>
                <a:schemeClr val="bg1"/>
              </a:solidFill>
            </a:endParaRPr>
          </a:p>
        </p:txBody>
      </p:sp>
      <p:sp>
        <p:nvSpPr>
          <p:cNvPr id="50" name="Freeform 10"/>
          <p:cNvSpPr>
            <a:spLocks/>
          </p:cNvSpPr>
          <p:nvPr>
            <p:custDataLst>
              <p:tags r:id="rId5"/>
            </p:custDataLst>
          </p:nvPr>
        </p:nvSpPr>
        <p:spPr bwMode="gray">
          <a:xfrm>
            <a:off x="571472" y="617858"/>
            <a:ext cx="2642066"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defTabSz="987425"/>
            <a:r>
              <a:rPr lang="fr-FR" sz="1400" b="1" dirty="0" smtClean="0">
                <a:solidFill>
                  <a:schemeClr val="bg1"/>
                </a:solidFill>
              </a:rPr>
              <a:t>Campagnes de communication</a:t>
            </a:r>
          </a:p>
          <a:p>
            <a:pPr algn="ctr" defTabSz="987425"/>
            <a:endParaRPr lang="fr-FR" sz="1400" b="1" dirty="0">
              <a:solidFill>
                <a:schemeClr val="bg1"/>
              </a:solidFill>
            </a:endParaRPr>
          </a:p>
        </p:txBody>
      </p:sp>
      <p:sp>
        <p:nvSpPr>
          <p:cNvPr id="57" name="Freeform 21"/>
          <p:cNvSpPr/>
          <p:nvPr>
            <p:custDataLst>
              <p:tags r:id="rId6"/>
            </p:custDataLst>
          </p:nvPr>
        </p:nvSpPr>
        <p:spPr>
          <a:xfrm>
            <a:off x="3197922" y="1428234"/>
            <a:ext cx="3575724" cy="286254"/>
          </a:xfrm>
          <a:custGeom>
            <a:avLst/>
            <a:gdLst>
              <a:gd name="connsiteX0" fmla="*/ 0 w 3516283"/>
              <a:gd name="connsiteY0" fmla="*/ 257695 h 257695"/>
              <a:gd name="connsiteX1" fmla="*/ 382385 w 3516283"/>
              <a:gd name="connsiteY1" fmla="*/ 0 h 257695"/>
              <a:gd name="connsiteX2" fmla="*/ 3516283 w 3516283"/>
              <a:gd name="connsiteY2" fmla="*/ 16626 h 257695"/>
              <a:gd name="connsiteX3" fmla="*/ 2369127 w 3516283"/>
              <a:gd name="connsiteY3" fmla="*/ 257695 h 257695"/>
              <a:gd name="connsiteX0" fmla="*/ 0 w 3532909"/>
              <a:gd name="connsiteY0" fmla="*/ 266008 h 266008"/>
              <a:gd name="connsiteX1" fmla="*/ 382385 w 3532909"/>
              <a:gd name="connsiteY1" fmla="*/ 8313 h 266008"/>
              <a:gd name="connsiteX2" fmla="*/ 3532909 w 3532909"/>
              <a:gd name="connsiteY2" fmla="*/ 0 h 266008"/>
              <a:gd name="connsiteX3" fmla="*/ 2369127 w 3532909"/>
              <a:gd name="connsiteY3" fmla="*/ 266008 h 266008"/>
              <a:gd name="connsiteX0" fmla="*/ 0 w 3532909"/>
              <a:gd name="connsiteY0" fmla="*/ 280555 h 280555"/>
              <a:gd name="connsiteX1" fmla="*/ 443345 w 3532909"/>
              <a:gd name="connsiteY1" fmla="*/ 0 h 280555"/>
              <a:gd name="connsiteX2" fmla="*/ 3532909 w 3532909"/>
              <a:gd name="connsiteY2" fmla="*/ 14547 h 280555"/>
              <a:gd name="connsiteX3" fmla="*/ 2369127 w 3532909"/>
              <a:gd name="connsiteY3" fmla="*/ 280555 h 280555"/>
              <a:gd name="connsiteX0" fmla="*/ 0 w 3471949"/>
              <a:gd name="connsiteY0" fmla="*/ 304108 h 304108"/>
              <a:gd name="connsiteX1" fmla="*/ 443345 w 3471949"/>
              <a:gd name="connsiteY1" fmla="*/ 23553 h 304108"/>
              <a:gd name="connsiteX2" fmla="*/ 3471949 w 3471949"/>
              <a:gd name="connsiteY2" fmla="*/ 0 h 304108"/>
              <a:gd name="connsiteX3" fmla="*/ 2369127 w 3471949"/>
              <a:gd name="connsiteY3" fmla="*/ 304108 h 30410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49089"/>
              <a:gd name="connsiteY0" fmla="*/ 311728 h 311728"/>
              <a:gd name="connsiteX1" fmla="*/ 443345 w 3449089"/>
              <a:gd name="connsiteY1" fmla="*/ 31173 h 311728"/>
              <a:gd name="connsiteX2" fmla="*/ 3449089 w 3449089"/>
              <a:gd name="connsiteY2" fmla="*/ 0 h 311728"/>
              <a:gd name="connsiteX3" fmla="*/ 2369127 w 3449089"/>
              <a:gd name="connsiteY3" fmla="*/ 311728 h 311728"/>
              <a:gd name="connsiteX0" fmla="*/ 0 w 3494809"/>
              <a:gd name="connsiteY0" fmla="*/ 281248 h 281248"/>
              <a:gd name="connsiteX1" fmla="*/ 443345 w 3494809"/>
              <a:gd name="connsiteY1" fmla="*/ 693 h 281248"/>
              <a:gd name="connsiteX2" fmla="*/ 3494809 w 3494809"/>
              <a:gd name="connsiteY2" fmla="*/ 0 h 281248"/>
              <a:gd name="connsiteX3" fmla="*/ 2369127 w 3494809"/>
              <a:gd name="connsiteY3" fmla="*/ 281248 h 281248"/>
              <a:gd name="connsiteX0" fmla="*/ 0 w 3494809"/>
              <a:gd name="connsiteY0" fmla="*/ 280555 h 280555"/>
              <a:gd name="connsiteX1" fmla="*/ 443345 w 3494809"/>
              <a:gd name="connsiteY1" fmla="*/ 0 h 280555"/>
              <a:gd name="connsiteX2" fmla="*/ 3494809 w 3494809"/>
              <a:gd name="connsiteY2" fmla="*/ 8832 h 280555"/>
              <a:gd name="connsiteX3" fmla="*/ 2369127 w 3494809"/>
              <a:gd name="connsiteY3" fmla="*/ 280555 h 280555"/>
              <a:gd name="connsiteX0" fmla="*/ 0 w 3456709"/>
              <a:gd name="connsiteY0" fmla="*/ 286011 h 286011"/>
              <a:gd name="connsiteX1" fmla="*/ 443345 w 3456709"/>
              <a:gd name="connsiteY1" fmla="*/ 5456 h 286011"/>
              <a:gd name="connsiteX2" fmla="*/ 3456709 w 3456709"/>
              <a:gd name="connsiteY2" fmla="*/ 0 h 286011"/>
              <a:gd name="connsiteX3" fmla="*/ 2369127 w 3456709"/>
              <a:gd name="connsiteY3" fmla="*/ 286011 h 286011"/>
              <a:gd name="connsiteX0" fmla="*/ 0 w 3504334"/>
              <a:gd name="connsiteY0" fmla="*/ 280555 h 280555"/>
              <a:gd name="connsiteX1" fmla="*/ 443345 w 3504334"/>
              <a:gd name="connsiteY1" fmla="*/ 0 h 280555"/>
              <a:gd name="connsiteX2" fmla="*/ 3504334 w 3504334"/>
              <a:gd name="connsiteY2" fmla="*/ 4069 h 280555"/>
              <a:gd name="connsiteX3" fmla="*/ 2369127 w 3504334"/>
              <a:gd name="connsiteY3" fmla="*/ 280555 h 280555"/>
            </a:gdLst>
            <a:ahLst/>
            <a:cxnLst>
              <a:cxn ang="0">
                <a:pos x="connsiteX0" y="connsiteY0"/>
              </a:cxn>
              <a:cxn ang="0">
                <a:pos x="connsiteX1" y="connsiteY1"/>
              </a:cxn>
              <a:cxn ang="0">
                <a:pos x="connsiteX2" y="connsiteY2"/>
              </a:cxn>
              <a:cxn ang="0">
                <a:pos x="connsiteX3" y="connsiteY3"/>
              </a:cxn>
            </a:cxnLst>
            <a:rect l="l" t="t" r="r" b="b"/>
            <a:pathLst>
              <a:path w="3504334" h="280555">
                <a:moveTo>
                  <a:pt x="0" y="280555"/>
                </a:moveTo>
                <a:lnTo>
                  <a:pt x="443345" y="0"/>
                </a:lnTo>
                <a:lnTo>
                  <a:pt x="3504334" y="4069"/>
                </a:lnTo>
                <a:lnTo>
                  <a:pt x="2369127" y="280555"/>
                </a:lnTo>
              </a:path>
            </a:pathLst>
          </a:custGeom>
          <a:gradFill flip="none" rotWithShape="1">
            <a:gsLst>
              <a:gs pos="0">
                <a:srgbClr val="336699"/>
              </a:gs>
              <a:gs pos="100000">
                <a:srgbClr val="F8F8F8"/>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fr-FR"/>
          </a:p>
        </p:txBody>
      </p:sp>
      <p:sp>
        <p:nvSpPr>
          <p:cNvPr id="15" name="AutoShape 14"/>
          <p:cNvSpPr>
            <a:spLocks noChangeArrowheads="1"/>
          </p:cNvSpPr>
          <p:nvPr/>
        </p:nvSpPr>
        <p:spPr bwMode="auto">
          <a:xfrm rot="5400000">
            <a:off x="4182144" y="3951963"/>
            <a:ext cx="198438" cy="1152777"/>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16" name="ZoneTexte 15"/>
          <p:cNvSpPr txBox="1">
            <a:spLocks noChangeArrowheads="1"/>
          </p:cNvSpPr>
          <p:nvPr/>
        </p:nvSpPr>
        <p:spPr bwMode="auto">
          <a:xfrm>
            <a:off x="3144380" y="4668505"/>
            <a:ext cx="2284876" cy="1618014"/>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Font typeface="Wingdings" pitchFamily="2" charset="2"/>
              <a:buChar char="§"/>
            </a:pPr>
            <a:endParaRPr lang="fr-FR" sz="1200" b="1" dirty="0" smtClean="0"/>
          </a:p>
          <a:p>
            <a:pPr algn="ctr">
              <a:buFont typeface="Wingdings" pitchFamily="2" charset="2"/>
              <a:buChar char="§"/>
            </a:pPr>
            <a:r>
              <a:rPr lang="fr-FR" sz="1200" b="1" dirty="0" smtClean="0"/>
              <a:t> 15 à 20 magasins franchisés à travers les continents  notamment en Afrique, au Golfe, en Europe</a:t>
            </a:r>
          </a:p>
          <a:p>
            <a:pPr algn="ctr"/>
            <a:r>
              <a:rPr lang="fr-FR" sz="1200" b="1" dirty="0" smtClean="0"/>
              <a:t> et en Asie</a:t>
            </a:r>
          </a:p>
          <a:p>
            <a:pPr algn="ctr">
              <a:buFont typeface="Wingdings" pitchFamily="2" charset="2"/>
              <a:buChar char="§"/>
            </a:pPr>
            <a:r>
              <a:rPr lang="fr-FR" sz="1200" b="1" dirty="0" smtClean="0"/>
              <a:t> des partenariats avec des magasins spécialisés et épiceries des RME</a:t>
            </a:r>
          </a:p>
          <a:p>
            <a:pPr algn="ctr">
              <a:buFont typeface="Wingdings" pitchFamily="2" charset="2"/>
              <a:buChar char="§"/>
            </a:pPr>
            <a:endParaRPr lang="fr-FR" sz="1500" b="1" dirty="0" smtClean="0"/>
          </a:p>
        </p:txBody>
      </p:sp>
      <p:sp>
        <p:nvSpPr>
          <p:cNvPr id="17" name="AutoShape 14"/>
          <p:cNvSpPr>
            <a:spLocks noChangeArrowheads="1"/>
          </p:cNvSpPr>
          <p:nvPr/>
        </p:nvSpPr>
        <p:spPr bwMode="auto">
          <a:xfrm rot="5400000">
            <a:off x="6596082" y="3890649"/>
            <a:ext cx="198438" cy="1325562"/>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18" name="ZoneTexte 15"/>
          <p:cNvSpPr txBox="1">
            <a:spLocks noChangeArrowheads="1"/>
          </p:cNvSpPr>
          <p:nvPr/>
        </p:nvSpPr>
        <p:spPr bwMode="auto">
          <a:xfrm>
            <a:off x="5555602" y="4668505"/>
            <a:ext cx="2446562" cy="1618014"/>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buFontTx/>
              <a:buChar char="-"/>
            </a:pPr>
            <a:endParaRPr lang="fr-FR" sz="1200" b="1" dirty="0" smtClean="0"/>
          </a:p>
          <a:p>
            <a:pPr algn="ctr">
              <a:buFont typeface="Wingdings" pitchFamily="2" charset="2"/>
              <a:buChar char="§"/>
            </a:pPr>
            <a:r>
              <a:rPr lang="fr-FR" sz="1200" b="1" dirty="0" smtClean="0"/>
              <a:t> Des partenariats avec les GMS internationaux </a:t>
            </a:r>
          </a:p>
          <a:p>
            <a:pPr algn="ctr">
              <a:buFont typeface="Wingdings" pitchFamily="2" charset="2"/>
              <a:buChar char="§"/>
            </a:pPr>
            <a:r>
              <a:rPr lang="fr-FR" sz="1200" b="1" dirty="0" smtClean="0"/>
              <a:t> Un positionnement sur le créneau ‘’Halal’’ à travers le ‘’Club Halal’’ créé en novembre 2013 par l’</a:t>
            </a:r>
            <a:r>
              <a:rPr lang="fr-FR" sz="1200" b="1" dirty="0" err="1" smtClean="0"/>
              <a:t>Asmex</a:t>
            </a:r>
            <a:r>
              <a:rPr lang="fr-FR" sz="1200" b="1" dirty="0" smtClean="0"/>
              <a:t> et présidé par              Maroc </a:t>
            </a:r>
            <a:r>
              <a:rPr lang="fr-FR" sz="1200" b="1" dirty="0" err="1" smtClean="0"/>
              <a:t>Taswiq</a:t>
            </a:r>
            <a:r>
              <a:rPr lang="fr-FR" sz="1200" b="1" dirty="0" smtClean="0"/>
              <a:t>  </a:t>
            </a:r>
          </a:p>
          <a:p>
            <a:pPr algn="just"/>
            <a:endParaRPr lang="fr-FR" sz="1400" b="1" dirty="0" smtClean="0"/>
          </a:p>
        </p:txBody>
      </p:sp>
      <p:sp>
        <p:nvSpPr>
          <p:cNvPr id="19" name="AutoShape 14"/>
          <p:cNvSpPr>
            <a:spLocks noChangeArrowheads="1"/>
          </p:cNvSpPr>
          <p:nvPr/>
        </p:nvSpPr>
        <p:spPr bwMode="auto">
          <a:xfrm rot="5400000">
            <a:off x="1664145" y="3951983"/>
            <a:ext cx="198438" cy="1152776"/>
          </a:xfrm>
          <a:prstGeom prst="homePlate">
            <a:avLst>
              <a:gd name="adj" fmla="val 100000"/>
            </a:avLst>
          </a:prstGeom>
          <a:solidFill>
            <a:srgbClr val="006600"/>
          </a:solidFill>
          <a:ln w="9525" algn="ctr">
            <a:solidFill>
              <a:srgbClr val="FF9900">
                <a:alpha val="50000"/>
              </a:srgbClr>
            </a:solidFill>
            <a:miter lim="800000"/>
            <a:headEnd/>
            <a:tailEnd/>
          </a:ln>
          <a:effectLst/>
        </p:spPr>
        <p:txBody>
          <a:bodyPr wrap="none" anchor="ctr"/>
          <a:lstStyle/>
          <a:p>
            <a:endParaRPr lang="fr-FR"/>
          </a:p>
        </p:txBody>
      </p:sp>
      <p:sp>
        <p:nvSpPr>
          <p:cNvPr id="20" name="ZoneTexte 15"/>
          <p:cNvSpPr txBox="1">
            <a:spLocks noChangeArrowheads="1"/>
          </p:cNvSpPr>
          <p:nvPr/>
        </p:nvSpPr>
        <p:spPr bwMode="auto">
          <a:xfrm>
            <a:off x="714348" y="4668531"/>
            <a:ext cx="2266636" cy="1617989"/>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r>
              <a:rPr lang="fr-FR" sz="1200" b="1" dirty="0" smtClean="0"/>
              <a:t>Optimisation de la distribution internationale e-commerce au niveau des coûts de transport et de la mise en place de plateformes logistiques </a:t>
            </a:r>
          </a:p>
          <a:p>
            <a:pPr algn="ctr"/>
            <a:r>
              <a:rPr lang="fr-FR" sz="1200" b="1" dirty="0" smtClean="0"/>
              <a:t>à l’étranger </a:t>
            </a:r>
          </a:p>
        </p:txBody>
      </p:sp>
      <p:sp>
        <p:nvSpPr>
          <p:cNvPr id="21" name="Freeform 10"/>
          <p:cNvSpPr>
            <a:spLocks/>
          </p:cNvSpPr>
          <p:nvPr>
            <p:custDataLst>
              <p:tags r:id="rId7"/>
            </p:custDataLst>
          </p:nvPr>
        </p:nvSpPr>
        <p:spPr bwMode="gray">
          <a:xfrm>
            <a:off x="5070210" y="3562495"/>
            <a:ext cx="3145128"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300" b="1" dirty="0" smtClean="0">
                <a:solidFill>
                  <a:schemeClr val="bg1"/>
                </a:solidFill>
                <a:latin typeface="+mj-lt"/>
                <a:cs typeface="Arial" pitchFamily="34" charset="0"/>
              </a:rPr>
              <a:t>       </a:t>
            </a:r>
          </a:p>
          <a:p>
            <a:pPr algn="ctr"/>
            <a:r>
              <a:rPr lang="fr-FR" sz="1400" b="1" dirty="0" smtClean="0">
                <a:solidFill>
                  <a:schemeClr val="bg1"/>
                </a:solidFill>
              </a:rPr>
              <a:t>Exportation massive</a:t>
            </a:r>
          </a:p>
          <a:p>
            <a:pPr algn="ctr"/>
            <a:endParaRPr lang="fr-FR" sz="1400" b="1" dirty="0" smtClean="0">
              <a:solidFill>
                <a:schemeClr val="bg1"/>
              </a:solidFill>
            </a:endParaRPr>
          </a:p>
        </p:txBody>
      </p:sp>
      <p:sp>
        <p:nvSpPr>
          <p:cNvPr id="22" name="Freeform 10"/>
          <p:cNvSpPr>
            <a:spLocks/>
          </p:cNvSpPr>
          <p:nvPr>
            <p:custDataLst>
              <p:tags r:id="rId8"/>
            </p:custDataLst>
          </p:nvPr>
        </p:nvSpPr>
        <p:spPr bwMode="gray">
          <a:xfrm>
            <a:off x="2845294" y="3562495"/>
            <a:ext cx="2798275"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183654" tIns="46648" rIns="93296" bIns="46648" numCol="1" anchor="ctr" anchorCtr="0" compatLnSpc="1">
            <a:prstTxWarp prst="textNoShape">
              <a:avLst/>
            </a:prstTxWarp>
            <a:noAutofit/>
          </a:bodyPr>
          <a:lstStyle/>
          <a:p>
            <a:pPr algn="ctr"/>
            <a:r>
              <a:rPr lang="fr-FR" sz="1400" b="1" dirty="0" smtClean="0">
                <a:solidFill>
                  <a:schemeClr val="bg1"/>
                </a:solidFill>
              </a:rPr>
              <a:t>Magasins à l’international</a:t>
            </a:r>
          </a:p>
        </p:txBody>
      </p:sp>
      <p:sp>
        <p:nvSpPr>
          <p:cNvPr id="23" name="Freeform 10"/>
          <p:cNvSpPr>
            <a:spLocks/>
          </p:cNvSpPr>
          <p:nvPr>
            <p:custDataLst>
              <p:tags r:id="rId9"/>
            </p:custDataLst>
          </p:nvPr>
        </p:nvSpPr>
        <p:spPr bwMode="gray">
          <a:xfrm>
            <a:off x="714348" y="3562495"/>
            <a:ext cx="2500330" cy="841576"/>
          </a:xfrm>
          <a:custGeom>
            <a:avLst/>
            <a:gdLst>
              <a:gd name="T0" fmla="*/ 0 w 888"/>
              <a:gd name="T1" fmla="*/ 0 h 558"/>
              <a:gd name="T2" fmla="*/ 788 w 888"/>
              <a:gd name="T3" fmla="*/ 0 h 558"/>
              <a:gd name="T4" fmla="*/ 888 w 888"/>
              <a:gd name="T5" fmla="*/ 279 h 558"/>
              <a:gd name="T6" fmla="*/ 788 w 888"/>
              <a:gd name="T7" fmla="*/ 558 h 558"/>
              <a:gd name="T8" fmla="*/ 0 w 888"/>
              <a:gd name="T9" fmla="*/ 558 h 558"/>
              <a:gd name="T10" fmla="*/ 0 w 888"/>
              <a:gd name="T11" fmla="*/ 279 h 558"/>
              <a:gd name="T12" fmla="*/ 0 w 888"/>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888" h="558">
                <a:moveTo>
                  <a:pt x="0" y="0"/>
                </a:moveTo>
                <a:lnTo>
                  <a:pt x="788" y="0"/>
                </a:lnTo>
                <a:lnTo>
                  <a:pt x="888" y="279"/>
                </a:lnTo>
                <a:lnTo>
                  <a:pt x="788" y="558"/>
                </a:lnTo>
                <a:lnTo>
                  <a:pt x="0" y="558"/>
                </a:lnTo>
                <a:lnTo>
                  <a:pt x="0" y="279"/>
                </a:lnTo>
                <a:lnTo>
                  <a:pt x="0" y="0"/>
                </a:lnTo>
                <a:close/>
              </a:path>
            </a:pathLst>
          </a:custGeom>
          <a:solidFill>
            <a:srgbClr val="336699"/>
          </a:solidFill>
          <a:ln w="57150">
            <a:solidFill>
              <a:schemeClr val="bg1"/>
            </a:solidFill>
          </a:ln>
          <a:effectLst/>
        </p:spPr>
        <p:txBody>
          <a:bodyPr vert="horz" wrap="square" lIns="91827" tIns="46648" rIns="93296" bIns="46648" numCol="1" anchor="ctr" anchorCtr="0" compatLnSpc="1">
            <a:prstTxWarp prst="textNoShape">
              <a:avLst/>
            </a:prstTxWarp>
            <a:noAutofit/>
          </a:bodyPr>
          <a:lstStyle/>
          <a:p>
            <a:pPr algn="ctr"/>
            <a:r>
              <a:rPr lang="fr-FR" sz="1400" b="1" dirty="0" smtClean="0">
                <a:solidFill>
                  <a:schemeClr val="bg1"/>
                </a:solidFill>
              </a:rPr>
              <a:t>Partenariat avec Chronopost</a:t>
            </a:r>
          </a:p>
        </p:txBody>
      </p:sp>
      <p:sp>
        <p:nvSpPr>
          <p:cNvPr id="26" name="Rectangle à coins arrondis 25"/>
          <p:cNvSpPr/>
          <p:nvPr/>
        </p:nvSpPr>
        <p:spPr>
          <a:xfrm>
            <a:off x="1214414" y="6385570"/>
            <a:ext cx="6215106" cy="401016"/>
          </a:xfrm>
          <a:prstGeom prst="roundRect">
            <a:avLst/>
          </a:prstGeom>
          <a:solidFill>
            <a:schemeClr val="accent4">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a:r>
              <a:rPr lang="fr-FR" sz="1600" b="1" dirty="0" smtClean="0">
                <a:solidFill>
                  <a:schemeClr val="folHlink"/>
                </a:solidFill>
                <a:latin typeface="+mj-lt"/>
                <a:cs typeface="Arial" pitchFamily="34" charset="0"/>
              </a:rPr>
              <a:t>Les coopératives percevront dès janvier 2014, </a:t>
            </a:r>
          </a:p>
          <a:p>
            <a:pPr algn="ctr"/>
            <a:r>
              <a:rPr lang="fr-FR" sz="1600" b="1" dirty="0" smtClean="0">
                <a:solidFill>
                  <a:schemeClr val="folHlink"/>
                </a:solidFill>
                <a:latin typeface="+mj-lt"/>
                <a:cs typeface="Arial" pitchFamily="34" charset="0"/>
              </a:rPr>
              <a:t>les recettes de leurs ventes dans un délai de 48h </a:t>
            </a:r>
          </a:p>
        </p:txBody>
      </p:sp>
      <p:sp>
        <p:nvSpPr>
          <p:cNvPr id="27" name="Rectangle 12"/>
          <p:cNvSpPr>
            <a:spLocks noChangeArrowheads="1"/>
          </p:cNvSpPr>
          <p:nvPr>
            <p:custDataLst>
              <p:tags r:id="rId10"/>
            </p:custDataLst>
          </p:nvPr>
        </p:nvSpPr>
        <p:spPr bwMode="gray">
          <a:xfrm>
            <a:off x="1214415" y="6437392"/>
            <a:ext cx="6715171" cy="277756"/>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ctr"/>
            <a:endParaRPr lang="fr-FR" b="1" dirty="0" smtClean="0">
              <a:solidFill>
                <a:schemeClr val="folHlink"/>
              </a:solidFill>
              <a:latin typeface="+mj-lt"/>
            </a:endParaRPr>
          </a:p>
        </p:txBody>
      </p:sp>
      <p:cxnSp>
        <p:nvCxnSpPr>
          <p:cNvPr id="25" name="Connecteur droit 24"/>
          <p:cNvCxnSpPr/>
          <p:nvPr/>
        </p:nvCxnSpPr>
        <p:spPr>
          <a:xfrm>
            <a:off x="285720" y="498454"/>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48" y="1500174"/>
            <a:ext cx="8143932" cy="414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rgbClr val="00B050"/>
                </a:solidFill>
              </a:rPr>
              <a:t>MAROC TASWIQ INCUBATEUR DES COOPERATIVES </a:t>
            </a:r>
          </a:p>
          <a:p>
            <a:pPr algn="ctr"/>
            <a:r>
              <a:rPr lang="fr-FR" sz="4800" b="1" dirty="0" smtClean="0">
                <a:solidFill>
                  <a:srgbClr val="00B050"/>
                </a:solidFill>
              </a:rPr>
              <a:t>ET MACHINE A DEVELOPPER DES COPAG</a:t>
            </a:r>
            <a:endParaRPr lang="fr-FR" sz="4800" b="1" dirty="0">
              <a:solidFill>
                <a:srgbClr val="00B05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714356"/>
            <a:ext cx="8143932" cy="5500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4800" b="1" dirty="0" smtClean="0">
                <a:solidFill>
                  <a:srgbClr val="00B050"/>
                </a:solidFill>
              </a:rPr>
              <a:t>LA FATALITÉ EST L’ALIBI DES MÉDIOCRES POUR JUSTIFIER LEURS ECHECS. </a:t>
            </a:r>
          </a:p>
          <a:p>
            <a:pPr algn="just"/>
            <a:endParaRPr lang="fr-FR" sz="2000" b="1" dirty="0" smtClean="0">
              <a:solidFill>
                <a:srgbClr val="00B050"/>
              </a:solidFill>
            </a:endParaRPr>
          </a:p>
          <a:p>
            <a:pPr algn="just"/>
            <a:r>
              <a:rPr lang="fr-FR" sz="4800" b="1" dirty="0" smtClean="0">
                <a:solidFill>
                  <a:srgbClr val="00B050"/>
                </a:solidFill>
              </a:rPr>
              <a:t>LE DESTIN DE NOTRE PAYS NE RÉSISTERA PAS A LA VOLONTÉ DE NOTRE MONARQUE</a:t>
            </a:r>
          </a:p>
          <a:p>
            <a:pPr algn="just"/>
            <a:endParaRPr lang="fr-FR" sz="1600" b="1" dirty="0" smtClean="0">
              <a:solidFill>
                <a:srgbClr val="00B050"/>
              </a:solidFill>
            </a:endParaRPr>
          </a:p>
          <a:p>
            <a:pPr algn="r"/>
            <a:r>
              <a:rPr lang="fr-FR" sz="1600" b="1" dirty="0" smtClean="0">
                <a:solidFill>
                  <a:srgbClr val="FF0000"/>
                </a:solidFill>
              </a:rPr>
              <a:t>Najib Mikou</a:t>
            </a:r>
          </a:p>
          <a:p>
            <a:pPr algn="just"/>
            <a:r>
              <a:rPr lang="fr-FR" sz="4800" b="1" dirty="0" smtClean="0">
                <a:solidFill>
                  <a:srgbClr val="00B050"/>
                </a:solidFill>
              </a:rPr>
              <a:t>   </a:t>
            </a:r>
            <a:endParaRPr lang="fr-FR" sz="4800" b="1"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71472" y="3000372"/>
            <a:ext cx="1000132" cy="714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I</a:t>
            </a:r>
            <a:endParaRPr lang="fr-FR" sz="2800" b="1" dirty="0"/>
          </a:p>
        </p:txBody>
      </p:sp>
      <p:sp>
        <p:nvSpPr>
          <p:cNvPr id="15" name="Rectangle 14"/>
          <p:cNvSpPr/>
          <p:nvPr/>
        </p:nvSpPr>
        <p:spPr>
          <a:xfrm>
            <a:off x="2143108" y="3000372"/>
            <a:ext cx="5857916" cy="714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UN POTENTIEL, DES ATOUTS, DES ENJEUX</a:t>
            </a:r>
            <a:endParaRPr lang="fr-FR"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 y="0"/>
            <a:ext cx="9144000"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smtClean="0">
              <a:solidFill>
                <a:srgbClr val="C00000"/>
              </a:solidFill>
              <a:latin typeface="+mj-lt"/>
              <a:ea typeface="+mj-ea"/>
              <a:cs typeface="+mj-cs"/>
            </a:endParaRPr>
          </a:p>
          <a:p>
            <a:pPr algn="ctr"/>
            <a:endParaRPr lang="fr-FR" sz="400" b="1" dirty="0" smtClean="0">
              <a:solidFill>
                <a:srgbClr val="C00000"/>
              </a:solidFill>
              <a:latin typeface="+mj-lt"/>
              <a:ea typeface="+mj-ea"/>
              <a:cs typeface="+mj-cs"/>
            </a:endParaRPr>
          </a:p>
          <a:p>
            <a:pPr algn="ctr"/>
            <a:r>
              <a:rPr lang="fr-FR" sz="2800" b="1" dirty="0" smtClean="0">
                <a:solidFill>
                  <a:srgbClr val="C00000"/>
                </a:solidFill>
                <a:latin typeface="+mj-lt"/>
                <a:ea typeface="+mj-ea"/>
                <a:cs typeface="+mj-cs"/>
              </a:rPr>
              <a:t>DES RESSOURCES CONSIDERABLES DÉJÀ DISPONIBLES </a:t>
            </a:r>
          </a:p>
          <a:p>
            <a:pPr algn="ctr"/>
            <a:endParaRPr lang="fr-FR" sz="2800" b="1" dirty="0">
              <a:solidFill>
                <a:srgbClr val="C00000"/>
              </a:solidFill>
              <a:latin typeface="+mj-lt"/>
              <a:ea typeface="+mj-ea"/>
              <a:cs typeface="+mj-cs"/>
            </a:endParaRPr>
          </a:p>
        </p:txBody>
      </p:sp>
      <p:sp>
        <p:nvSpPr>
          <p:cNvPr id="21" name="Rectangle 12"/>
          <p:cNvSpPr>
            <a:spLocks noChangeArrowheads="1"/>
          </p:cNvSpPr>
          <p:nvPr>
            <p:custDataLst>
              <p:tags r:id="rId1"/>
            </p:custDataLst>
          </p:nvPr>
        </p:nvSpPr>
        <p:spPr bwMode="gray">
          <a:xfrm>
            <a:off x="571472" y="1428736"/>
            <a:ext cx="8572528" cy="5000660"/>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buClr>
                <a:srgbClr val="00823B"/>
              </a:buClr>
              <a:buFont typeface="Wingdings" pitchFamily="2" charset="2"/>
              <a:buChar char="§"/>
            </a:pPr>
            <a:r>
              <a:rPr lang="fr-FR" sz="2800" dirty="0" smtClean="0">
                <a:solidFill>
                  <a:srgbClr val="002060"/>
                </a:solidFill>
              </a:rPr>
              <a:t>1 Million de tonnes de figues de barbarie</a:t>
            </a:r>
          </a:p>
          <a:p>
            <a:pPr>
              <a:buClr>
                <a:srgbClr val="00823B"/>
              </a:buClr>
              <a:buFont typeface="Wingdings" pitchFamily="2" charset="2"/>
              <a:buChar char="§"/>
            </a:pPr>
            <a:r>
              <a:rPr lang="fr-FR" sz="2800" dirty="0" smtClean="0">
                <a:solidFill>
                  <a:srgbClr val="002060"/>
                </a:solidFill>
              </a:rPr>
              <a:t>1 Million d’hectares d’oliviers</a:t>
            </a:r>
          </a:p>
          <a:p>
            <a:pPr>
              <a:buClr>
                <a:srgbClr val="00823B"/>
              </a:buClr>
              <a:buFont typeface="Wingdings" pitchFamily="2" charset="2"/>
              <a:buChar char="§"/>
            </a:pPr>
            <a:r>
              <a:rPr lang="fr-FR" sz="2800" dirty="0" smtClean="0">
                <a:solidFill>
                  <a:srgbClr val="002060"/>
                </a:solidFill>
              </a:rPr>
              <a:t>850 milles hectares d’arganiers</a:t>
            </a:r>
          </a:p>
          <a:p>
            <a:pPr>
              <a:buClr>
                <a:srgbClr val="00823B"/>
              </a:buClr>
              <a:buFont typeface="Wingdings" pitchFamily="2" charset="2"/>
              <a:buChar char="§"/>
            </a:pPr>
            <a:r>
              <a:rPr lang="fr-FR" sz="2800" dirty="0" smtClean="0">
                <a:solidFill>
                  <a:srgbClr val="002060"/>
                </a:solidFill>
              </a:rPr>
              <a:t>60 millions de quintaux de céréales</a:t>
            </a:r>
          </a:p>
          <a:p>
            <a:pPr>
              <a:buClr>
                <a:srgbClr val="00823B"/>
              </a:buClr>
              <a:buFont typeface="Wingdings" pitchFamily="2" charset="2"/>
              <a:buChar char="§"/>
            </a:pPr>
            <a:r>
              <a:rPr lang="fr-FR" sz="2800" dirty="0" smtClean="0">
                <a:solidFill>
                  <a:srgbClr val="002060"/>
                </a:solidFill>
              </a:rPr>
              <a:t>Des millions d’hectares d’espaces d’élevage des abeilles, dont des bassins biologiques </a:t>
            </a:r>
          </a:p>
          <a:p>
            <a:pPr>
              <a:buClr>
                <a:srgbClr val="00823B"/>
              </a:buClr>
              <a:buFont typeface="Wingdings" pitchFamily="2" charset="2"/>
              <a:buChar char="§"/>
            </a:pPr>
            <a:r>
              <a:rPr lang="fr-FR" sz="2800" dirty="0" smtClean="0">
                <a:solidFill>
                  <a:srgbClr val="002060"/>
                </a:solidFill>
              </a:rPr>
              <a:t>350.000 tonnes de dattes, d’amandes et de figues</a:t>
            </a:r>
          </a:p>
          <a:p>
            <a:pPr>
              <a:buClr>
                <a:srgbClr val="00823B"/>
              </a:buClr>
              <a:buFont typeface="Wingdings" pitchFamily="2" charset="2"/>
              <a:buChar char="§"/>
            </a:pPr>
            <a:r>
              <a:rPr lang="fr-FR" sz="2800" dirty="0" smtClean="0">
                <a:solidFill>
                  <a:srgbClr val="002060"/>
                </a:solidFill>
              </a:rPr>
              <a:t>350.000 tonnes de pommiers de montagne</a:t>
            </a:r>
          </a:p>
          <a:p>
            <a:pPr>
              <a:buClr>
                <a:srgbClr val="00823B"/>
              </a:buClr>
              <a:buFont typeface="Wingdings" pitchFamily="2" charset="2"/>
              <a:buChar char="§"/>
            </a:pPr>
            <a:r>
              <a:rPr lang="fr-FR" sz="2800" dirty="0" smtClean="0">
                <a:solidFill>
                  <a:srgbClr val="002060"/>
                </a:solidFill>
              </a:rPr>
              <a:t>250.000 tonnes de condiments</a:t>
            </a:r>
          </a:p>
        </p:txBody>
      </p:sp>
      <p:cxnSp>
        <p:nvCxnSpPr>
          <p:cNvPr id="23" name="Connecteur droit 22"/>
          <p:cNvCxnSpPr/>
          <p:nvPr/>
        </p:nvCxnSpPr>
        <p:spPr>
          <a:xfrm>
            <a:off x="285720" y="712768"/>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 y="0"/>
            <a:ext cx="9144000"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mj-lt"/>
                <a:ea typeface="+mj-ea"/>
                <a:cs typeface="+mj-cs"/>
              </a:rPr>
              <a:t>DES CARACTERES DISTINCTIFS FOCAUX </a:t>
            </a:r>
            <a:endParaRPr lang="fr-FR" sz="2800" b="1" dirty="0">
              <a:solidFill>
                <a:srgbClr val="C00000"/>
              </a:solidFill>
              <a:latin typeface="+mj-lt"/>
              <a:ea typeface="+mj-ea"/>
              <a:cs typeface="+mj-cs"/>
            </a:endParaRPr>
          </a:p>
        </p:txBody>
      </p:sp>
      <p:sp>
        <p:nvSpPr>
          <p:cNvPr id="21" name="Rectangle 12"/>
          <p:cNvSpPr>
            <a:spLocks noChangeArrowheads="1"/>
          </p:cNvSpPr>
          <p:nvPr>
            <p:custDataLst>
              <p:tags r:id="rId1"/>
            </p:custDataLst>
          </p:nvPr>
        </p:nvSpPr>
        <p:spPr bwMode="gray">
          <a:xfrm>
            <a:off x="500034" y="2143116"/>
            <a:ext cx="8143932" cy="4214842"/>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just">
              <a:buClr>
                <a:srgbClr val="00823B"/>
              </a:buClr>
              <a:buFont typeface="Wingdings" pitchFamily="2" charset="2"/>
              <a:buChar char="§"/>
            </a:pPr>
            <a:r>
              <a:rPr lang="fr-FR" sz="1700" b="1" dirty="0" smtClean="0">
                <a:solidFill>
                  <a:srgbClr val="00B050"/>
                </a:solidFill>
              </a:rPr>
              <a:t>Aridité :</a:t>
            </a:r>
            <a:r>
              <a:rPr lang="fr-FR" sz="1700" dirty="0" smtClean="0">
                <a:solidFill>
                  <a:srgbClr val="002060"/>
                </a:solidFill>
              </a:rPr>
              <a:t> très peu de dépendance de la pluviométrie dans un pays qui vit sous la pression du stress hydrique</a:t>
            </a:r>
          </a:p>
          <a:p>
            <a:pPr algn="just">
              <a:buClr>
                <a:srgbClr val="00823B"/>
              </a:buClr>
            </a:pPr>
            <a:endParaRPr lang="fr-FR" sz="1000" dirty="0" smtClean="0">
              <a:solidFill>
                <a:srgbClr val="002060"/>
              </a:solidFill>
            </a:endParaRPr>
          </a:p>
          <a:p>
            <a:pPr algn="just">
              <a:buClr>
                <a:srgbClr val="00823B"/>
              </a:buClr>
              <a:buFont typeface="Wingdings" pitchFamily="2" charset="2"/>
              <a:buChar char="§"/>
            </a:pPr>
            <a:r>
              <a:rPr lang="fr-FR" sz="1700" b="1" dirty="0" smtClean="0">
                <a:solidFill>
                  <a:srgbClr val="00B050"/>
                </a:solidFill>
              </a:rPr>
              <a:t>Proximité </a:t>
            </a:r>
            <a:r>
              <a:rPr lang="fr-FR" sz="1700" dirty="0" smtClean="0">
                <a:solidFill>
                  <a:srgbClr val="002060"/>
                </a:solidFill>
              </a:rPr>
              <a:t>de populations vulnérables du monde rural détenant un savoir-faire séculaire  </a:t>
            </a:r>
          </a:p>
          <a:p>
            <a:pPr algn="just">
              <a:buClr>
                <a:srgbClr val="00823B"/>
              </a:buClr>
            </a:pPr>
            <a:endParaRPr lang="fr-FR" sz="1000" dirty="0" smtClean="0">
              <a:solidFill>
                <a:srgbClr val="002060"/>
              </a:solidFill>
            </a:endParaRPr>
          </a:p>
          <a:p>
            <a:pPr algn="just">
              <a:buClr>
                <a:srgbClr val="00823B"/>
              </a:buClr>
              <a:buFont typeface="Wingdings" pitchFamily="2" charset="2"/>
              <a:buChar char="§"/>
            </a:pPr>
            <a:r>
              <a:rPr lang="fr-FR" sz="1700" b="1" dirty="0" smtClean="0">
                <a:solidFill>
                  <a:srgbClr val="00B050"/>
                </a:solidFill>
              </a:rPr>
              <a:t>Horizontalité</a:t>
            </a:r>
            <a:r>
              <a:rPr lang="fr-FR" sz="1700" dirty="0" smtClean="0">
                <a:solidFill>
                  <a:srgbClr val="002060"/>
                </a:solidFill>
              </a:rPr>
              <a:t> à travers les 16 régions du Royaume  </a:t>
            </a:r>
          </a:p>
          <a:p>
            <a:pPr algn="just">
              <a:buClr>
                <a:srgbClr val="00823B"/>
              </a:buClr>
              <a:buFont typeface="Wingdings" pitchFamily="2" charset="2"/>
              <a:buChar char="§"/>
            </a:pPr>
            <a:endParaRPr lang="fr-FR" sz="1000" dirty="0" smtClean="0">
              <a:solidFill>
                <a:srgbClr val="002060"/>
              </a:solidFill>
            </a:endParaRPr>
          </a:p>
          <a:p>
            <a:pPr algn="just">
              <a:buClr>
                <a:srgbClr val="00823B"/>
              </a:buClr>
              <a:buFont typeface="Wingdings" pitchFamily="2" charset="2"/>
              <a:buChar char="§"/>
            </a:pPr>
            <a:r>
              <a:rPr lang="fr-FR" sz="1700" b="1" dirty="0" smtClean="0">
                <a:solidFill>
                  <a:srgbClr val="00B050"/>
                </a:solidFill>
              </a:rPr>
              <a:t>Singularité :</a:t>
            </a:r>
            <a:r>
              <a:rPr lang="fr-FR" sz="1700" dirty="0" smtClean="0">
                <a:solidFill>
                  <a:srgbClr val="002060"/>
                </a:solidFill>
              </a:rPr>
              <a:t> des produits non périssables, dont une partie déjà certifiée biologique et protectrice de l’environnement</a:t>
            </a:r>
          </a:p>
          <a:p>
            <a:pPr algn="just">
              <a:buClr>
                <a:srgbClr val="00823B"/>
              </a:buClr>
            </a:pPr>
            <a:endParaRPr lang="fr-FR" sz="1000" dirty="0" smtClean="0">
              <a:solidFill>
                <a:srgbClr val="002060"/>
              </a:solidFill>
            </a:endParaRPr>
          </a:p>
          <a:p>
            <a:pPr algn="just">
              <a:buClr>
                <a:srgbClr val="00823B"/>
              </a:buClr>
              <a:buFont typeface="Wingdings" pitchFamily="2" charset="2"/>
              <a:buChar char="§"/>
            </a:pPr>
            <a:r>
              <a:rPr lang="fr-FR" sz="1700" b="1" dirty="0" smtClean="0">
                <a:solidFill>
                  <a:srgbClr val="00B050"/>
                </a:solidFill>
              </a:rPr>
              <a:t>Opérationnalité</a:t>
            </a:r>
            <a:r>
              <a:rPr lang="fr-FR" sz="1700" dirty="0" smtClean="0">
                <a:solidFill>
                  <a:srgbClr val="002060"/>
                </a:solidFill>
              </a:rPr>
              <a:t> immédiate dans la mesure où l’extraction du potentiel naturel n’est tributaire d’aucune action de modernisation préalable </a:t>
            </a:r>
          </a:p>
          <a:p>
            <a:pPr algn="just">
              <a:buClr>
                <a:srgbClr val="00823B"/>
              </a:buClr>
            </a:pPr>
            <a:endParaRPr lang="fr-FR" sz="1000" dirty="0" smtClean="0">
              <a:solidFill>
                <a:srgbClr val="002060"/>
              </a:solidFill>
            </a:endParaRPr>
          </a:p>
          <a:p>
            <a:pPr algn="just">
              <a:buClr>
                <a:srgbClr val="00823B"/>
              </a:buClr>
              <a:buFont typeface="Wingdings" pitchFamily="2" charset="2"/>
              <a:buChar char="§"/>
            </a:pPr>
            <a:r>
              <a:rPr lang="fr-FR" sz="1700" b="1" dirty="0" smtClean="0">
                <a:solidFill>
                  <a:srgbClr val="00B050"/>
                </a:solidFill>
              </a:rPr>
              <a:t>Opportunité</a:t>
            </a:r>
            <a:r>
              <a:rPr lang="fr-FR" sz="1700" dirty="0" smtClean="0">
                <a:solidFill>
                  <a:srgbClr val="002060"/>
                </a:solidFill>
              </a:rPr>
              <a:t> se déclinant à travers un intérêt grandissant des consommateurs locaux et internationaux aussi bien pour les produits que pour leur dimension solidaire</a:t>
            </a:r>
          </a:p>
          <a:p>
            <a:pPr algn="just">
              <a:buClr>
                <a:srgbClr val="00823B"/>
              </a:buClr>
            </a:pPr>
            <a:r>
              <a:rPr lang="fr-FR" sz="1700" dirty="0" smtClean="0">
                <a:solidFill>
                  <a:srgbClr val="002060"/>
                </a:solidFill>
              </a:rPr>
              <a:t>  </a:t>
            </a:r>
            <a:endParaRPr lang="fr-FR" sz="1700" b="1" dirty="0" smtClean="0">
              <a:solidFill>
                <a:srgbClr val="FF0000"/>
              </a:solidFill>
            </a:endParaRPr>
          </a:p>
          <a:p>
            <a:pPr algn="just">
              <a:buClr>
                <a:srgbClr val="00823B"/>
              </a:buClr>
              <a:buFont typeface="Wingdings" pitchFamily="2" charset="2"/>
              <a:buChar char="§"/>
            </a:pPr>
            <a:endParaRPr lang="fr-FR" sz="2000" dirty="0" smtClean="0">
              <a:solidFill>
                <a:srgbClr val="002060"/>
              </a:solidFill>
            </a:endParaRPr>
          </a:p>
          <a:p>
            <a:pPr algn="just">
              <a:buClr>
                <a:srgbClr val="00823B"/>
              </a:buClr>
            </a:pPr>
            <a:endParaRPr lang="fr-FR" sz="2000" dirty="0" smtClean="0">
              <a:solidFill>
                <a:srgbClr val="002060"/>
              </a:solidFill>
            </a:endParaRPr>
          </a:p>
        </p:txBody>
      </p:sp>
      <p:cxnSp>
        <p:nvCxnSpPr>
          <p:cNvPr id="23" name="Connecteur droit 22"/>
          <p:cNvCxnSpPr/>
          <p:nvPr/>
        </p:nvCxnSpPr>
        <p:spPr>
          <a:xfrm>
            <a:off x="285720" y="712768"/>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11"/>
          <p:cNvSpPr>
            <a:spLocks noChangeArrowheads="1"/>
          </p:cNvSpPr>
          <p:nvPr/>
        </p:nvSpPr>
        <p:spPr bwMode="auto">
          <a:xfrm>
            <a:off x="1571604" y="928670"/>
            <a:ext cx="6143668" cy="7858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392" tIns="45696" rIns="91392" bIns="45696" anchor="ctr"/>
          <a:lstStyle/>
          <a:p>
            <a:pPr algn="ctr" defTabSz="987425"/>
            <a:endParaRPr lang="fr-FR" sz="1600" b="1" dirty="0" smtClean="0">
              <a:solidFill>
                <a:schemeClr val="bg1"/>
              </a:solidFill>
            </a:endParaRPr>
          </a:p>
          <a:p>
            <a:pPr algn="ctr" defTabSz="987425"/>
            <a:r>
              <a:rPr lang="fr-FR" sz="2400" b="1" dirty="0" smtClean="0">
                <a:solidFill>
                  <a:schemeClr val="bg1"/>
                </a:solidFill>
              </a:rPr>
              <a:t>Un déploiement  et un impact immédiats  </a:t>
            </a:r>
          </a:p>
          <a:p>
            <a:pPr algn="ctr" defTabSz="987425"/>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 y="0"/>
            <a:ext cx="9144000"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mj-lt"/>
                <a:ea typeface="+mj-ea"/>
                <a:cs typeface="+mj-cs"/>
              </a:rPr>
              <a:t>DES CARACTERES DISTINCTIFS FOCAUX </a:t>
            </a:r>
            <a:endParaRPr lang="fr-FR" sz="2800" b="1" dirty="0">
              <a:solidFill>
                <a:srgbClr val="C00000"/>
              </a:solidFill>
              <a:latin typeface="+mj-lt"/>
              <a:ea typeface="+mj-ea"/>
              <a:cs typeface="+mj-cs"/>
            </a:endParaRPr>
          </a:p>
        </p:txBody>
      </p:sp>
      <p:cxnSp>
        <p:nvCxnSpPr>
          <p:cNvPr id="23" name="Connecteur droit 22"/>
          <p:cNvCxnSpPr/>
          <p:nvPr/>
        </p:nvCxnSpPr>
        <p:spPr>
          <a:xfrm>
            <a:off x="285720" y="712768"/>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custDataLst>
              <p:tags r:id="rId1"/>
            </p:custDataLst>
          </p:nvPr>
        </p:nvSpPr>
        <p:spPr bwMode="gray">
          <a:xfrm>
            <a:off x="500034" y="1928802"/>
            <a:ext cx="8643998" cy="4786346"/>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buClr>
                <a:srgbClr val="00823B"/>
              </a:buClr>
              <a:buFont typeface="Wingdings" pitchFamily="2" charset="2"/>
              <a:buChar char="§"/>
            </a:pPr>
            <a:r>
              <a:rPr lang="fr-FR" sz="1700" b="1" dirty="0" smtClean="0">
                <a:solidFill>
                  <a:srgbClr val="00B050"/>
                </a:solidFill>
              </a:rPr>
              <a:t>Figues de barbarie </a:t>
            </a:r>
            <a:r>
              <a:rPr lang="fr-FR" sz="1700" dirty="0" smtClean="0">
                <a:solidFill>
                  <a:srgbClr val="002060"/>
                </a:solidFill>
              </a:rPr>
              <a:t>: fruit frais, jus de fruit, jus de raquette, nectar, confiture, filets de raquette, vinaigre, infusion de fleur, poudre de raquette, huile, shampoing, savon …    </a:t>
            </a:r>
          </a:p>
          <a:p>
            <a:pPr>
              <a:buClr>
                <a:srgbClr val="00823B"/>
              </a:buClr>
            </a:pPr>
            <a:endParaRPr lang="fr-FR" sz="1000" dirty="0" smtClean="0">
              <a:solidFill>
                <a:srgbClr val="002060"/>
              </a:solidFill>
            </a:endParaRPr>
          </a:p>
          <a:p>
            <a:pPr>
              <a:buClr>
                <a:srgbClr val="00823B"/>
              </a:buClr>
              <a:buFont typeface="Wingdings" pitchFamily="2" charset="2"/>
              <a:buChar char="§"/>
            </a:pPr>
            <a:r>
              <a:rPr lang="fr-FR" sz="1700" b="1" dirty="0" smtClean="0">
                <a:solidFill>
                  <a:srgbClr val="00B050"/>
                </a:solidFill>
              </a:rPr>
              <a:t>Dattes</a:t>
            </a:r>
            <a:r>
              <a:rPr lang="fr-FR" sz="1700" dirty="0" smtClean="0">
                <a:solidFill>
                  <a:srgbClr val="002060"/>
                </a:solidFill>
              </a:rPr>
              <a:t> : fruit frais, pattes, confiture, vinaigre, café de noyau, sirop …  </a:t>
            </a:r>
          </a:p>
          <a:p>
            <a:pPr>
              <a:buClr>
                <a:srgbClr val="00823B"/>
              </a:buClr>
            </a:pPr>
            <a:endParaRPr lang="fr-FR" sz="1000" dirty="0" smtClean="0">
              <a:solidFill>
                <a:srgbClr val="002060"/>
              </a:solidFill>
            </a:endParaRPr>
          </a:p>
          <a:p>
            <a:pPr>
              <a:buClr>
                <a:srgbClr val="00823B"/>
              </a:buClr>
              <a:buFont typeface="Wingdings" pitchFamily="2" charset="2"/>
              <a:buChar char="§"/>
            </a:pPr>
            <a:r>
              <a:rPr lang="fr-FR" sz="1700" b="1" dirty="0" smtClean="0">
                <a:solidFill>
                  <a:srgbClr val="00B050"/>
                </a:solidFill>
              </a:rPr>
              <a:t>Argan</a:t>
            </a:r>
            <a:r>
              <a:rPr lang="fr-FR" sz="1700" dirty="0" smtClean="0">
                <a:solidFill>
                  <a:srgbClr val="002060"/>
                </a:solidFill>
              </a:rPr>
              <a:t> : huile alimentaire, </a:t>
            </a:r>
            <a:r>
              <a:rPr lang="fr-FR" sz="1700" dirty="0" err="1" smtClean="0">
                <a:solidFill>
                  <a:srgbClr val="002060"/>
                </a:solidFill>
              </a:rPr>
              <a:t>amlou</a:t>
            </a:r>
            <a:r>
              <a:rPr lang="fr-FR" sz="1700" dirty="0" smtClean="0">
                <a:solidFill>
                  <a:srgbClr val="002060"/>
                </a:solidFill>
              </a:rPr>
              <a:t>, huile cosmétique, shampoing, savon … </a:t>
            </a:r>
          </a:p>
          <a:p>
            <a:pPr>
              <a:buClr>
                <a:srgbClr val="00823B"/>
              </a:buClr>
            </a:pPr>
            <a:endParaRPr lang="fr-FR" sz="1000" dirty="0" smtClean="0">
              <a:solidFill>
                <a:srgbClr val="002060"/>
              </a:solidFill>
            </a:endParaRPr>
          </a:p>
          <a:p>
            <a:pPr>
              <a:buClr>
                <a:srgbClr val="00823B"/>
              </a:buClr>
              <a:buFont typeface="Wingdings" pitchFamily="2" charset="2"/>
              <a:buChar char="§"/>
            </a:pPr>
            <a:r>
              <a:rPr lang="fr-FR" sz="1700" b="1" dirty="0" smtClean="0">
                <a:solidFill>
                  <a:srgbClr val="00B050"/>
                </a:solidFill>
              </a:rPr>
              <a:t>Olives</a:t>
            </a:r>
            <a:r>
              <a:rPr lang="fr-FR" sz="1700" dirty="0" smtClean="0">
                <a:solidFill>
                  <a:srgbClr val="002060"/>
                </a:solidFill>
              </a:rPr>
              <a:t> : olives séchées ou pasteurisées, huile d’olive, savons, préparations cosmétiques, huile d’olive aux figues …. </a:t>
            </a:r>
          </a:p>
          <a:p>
            <a:pPr>
              <a:buClr>
                <a:srgbClr val="00823B"/>
              </a:buClr>
              <a:buFont typeface="Wingdings" pitchFamily="2" charset="2"/>
              <a:buChar char="§"/>
            </a:pPr>
            <a:endParaRPr lang="fr-FR" sz="1000" dirty="0" smtClean="0">
              <a:solidFill>
                <a:srgbClr val="002060"/>
              </a:solidFill>
            </a:endParaRPr>
          </a:p>
          <a:p>
            <a:pPr>
              <a:buClr>
                <a:srgbClr val="00823B"/>
              </a:buClr>
              <a:buFont typeface="Wingdings" pitchFamily="2" charset="2"/>
              <a:buChar char="§"/>
            </a:pPr>
            <a:r>
              <a:rPr lang="fr-FR" sz="1700" b="1" dirty="0" smtClean="0">
                <a:solidFill>
                  <a:srgbClr val="00B050"/>
                </a:solidFill>
              </a:rPr>
              <a:t>Céréales </a:t>
            </a:r>
            <a:r>
              <a:rPr lang="fr-FR" sz="1700" dirty="0" smtClean="0">
                <a:solidFill>
                  <a:srgbClr val="002060"/>
                </a:solidFill>
              </a:rPr>
              <a:t>: couscous multiples préparations, </a:t>
            </a:r>
            <a:r>
              <a:rPr lang="fr-FR" sz="1700" dirty="0" err="1" smtClean="0">
                <a:solidFill>
                  <a:srgbClr val="002060"/>
                </a:solidFill>
              </a:rPr>
              <a:t>berkoukech</a:t>
            </a:r>
            <a:r>
              <a:rPr lang="fr-FR" sz="1700" dirty="0" smtClean="0">
                <a:solidFill>
                  <a:srgbClr val="002060"/>
                </a:solidFill>
              </a:rPr>
              <a:t>, avoine, </a:t>
            </a:r>
            <a:r>
              <a:rPr lang="fr-FR" sz="1700" dirty="0" err="1" smtClean="0">
                <a:solidFill>
                  <a:srgbClr val="002060"/>
                </a:solidFill>
              </a:rPr>
              <a:t>belboula</a:t>
            </a:r>
            <a:r>
              <a:rPr lang="fr-FR" sz="1700" dirty="0" smtClean="0">
                <a:solidFill>
                  <a:srgbClr val="002060"/>
                </a:solidFill>
              </a:rPr>
              <a:t>, semoules, orge, </a:t>
            </a:r>
            <a:r>
              <a:rPr lang="fr-FR" sz="1700" dirty="0" err="1" smtClean="0">
                <a:solidFill>
                  <a:srgbClr val="002060"/>
                </a:solidFill>
              </a:rPr>
              <a:t>zemmita</a:t>
            </a:r>
            <a:r>
              <a:rPr lang="fr-FR" sz="1700" dirty="0" smtClean="0">
                <a:solidFill>
                  <a:srgbClr val="002060"/>
                </a:solidFill>
              </a:rPr>
              <a:t>, </a:t>
            </a:r>
            <a:r>
              <a:rPr lang="fr-FR" sz="1700" dirty="0" err="1" smtClean="0">
                <a:solidFill>
                  <a:srgbClr val="002060"/>
                </a:solidFill>
              </a:rPr>
              <a:t>mhammsa</a:t>
            </a:r>
            <a:r>
              <a:rPr lang="fr-FR" sz="1700" dirty="0" smtClean="0">
                <a:solidFill>
                  <a:srgbClr val="002060"/>
                </a:solidFill>
              </a:rPr>
              <a:t>, </a:t>
            </a:r>
            <a:r>
              <a:rPr lang="fr-FR" sz="1700" dirty="0" err="1" smtClean="0">
                <a:solidFill>
                  <a:srgbClr val="002060"/>
                </a:solidFill>
              </a:rPr>
              <a:t>bendak</a:t>
            </a:r>
            <a:r>
              <a:rPr lang="fr-FR" sz="1700" dirty="0" smtClean="0">
                <a:solidFill>
                  <a:srgbClr val="002060"/>
                </a:solidFill>
              </a:rPr>
              <a:t>, son ….  </a:t>
            </a:r>
          </a:p>
          <a:p>
            <a:pPr>
              <a:buClr>
                <a:srgbClr val="00823B"/>
              </a:buClr>
              <a:buFont typeface="Wingdings" pitchFamily="2" charset="2"/>
              <a:buChar char="§"/>
            </a:pPr>
            <a:endParaRPr lang="fr-FR" sz="1000" dirty="0" smtClean="0">
              <a:solidFill>
                <a:srgbClr val="002060"/>
              </a:solidFill>
            </a:endParaRPr>
          </a:p>
          <a:p>
            <a:pPr>
              <a:buClr>
                <a:srgbClr val="00823B"/>
              </a:buClr>
              <a:buFont typeface="Wingdings" pitchFamily="2" charset="2"/>
              <a:buChar char="§"/>
            </a:pPr>
            <a:r>
              <a:rPr lang="fr-FR" sz="1700" b="1" dirty="0" smtClean="0">
                <a:solidFill>
                  <a:srgbClr val="00B050"/>
                </a:solidFill>
              </a:rPr>
              <a:t>Plantes médicinales et aromatiques </a:t>
            </a:r>
            <a:r>
              <a:rPr lang="fr-FR" sz="1700" dirty="0" smtClean="0">
                <a:solidFill>
                  <a:srgbClr val="002060"/>
                </a:solidFill>
              </a:rPr>
              <a:t>: hydrolats, huiles essentielles, plantes séchées, </a:t>
            </a:r>
          </a:p>
          <a:p>
            <a:pPr>
              <a:buClr>
                <a:srgbClr val="00823B"/>
              </a:buClr>
              <a:buFont typeface="Wingdings" pitchFamily="2" charset="2"/>
              <a:buChar char="§"/>
            </a:pPr>
            <a:endParaRPr lang="fr-FR" sz="1000" dirty="0" smtClean="0">
              <a:solidFill>
                <a:srgbClr val="002060"/>
              </a:solidFill>
            </a:endParaRPr>
          </a:p>
          <a:p>
            <a:pPr>
              <a:buClr>
                <a:srgbClr val="00823B"/>
              </a:buClr>
              <a:buFont typeface="Wingdings" pitchFamily="2" charset="2"/>
              <a:buChar char="§"/>
            </a:pPr>
            <a:r>
              <a:rPr lang="fr-FR" sz="1700" b="1" dirty="0" smtClean="0">
                <a:solidFill>
                  <a:srgbClr val="00B050"/>
                </a:solidFill>
              </a:rPr>
              <a:t>Pommes, miel, figues, amandes, noix,  fruits séchés, … </a:t>
            </a:r>
          </a:p>
          <a:p>
            <a:pPr>
              <a:buClr>
                <a:srgbClr val="00823B"/>
              </a:buClr>
            </a:pPr>
            <a:endParaRPr lang="fr-FR" sz="1000" b="1" dirty="0" smtClean="0">
              <a:solidFill>
                <a:srgbClr val="00B050"/>
              </a:solidFill>
            </a:endParaRPr>
          </a:p>
          <a:p>
            <a:pPr>
              <a:buClr>
                <a:srgbClr val="00823B"/>
              </a:buClr>
              <a:buFont typeface="Wingdings" pitchFamily="2" charset="2"/>
              <a:buChar char="§"/>
            </a:pPr>
            <a:r>
              <a:rPr lang="fr-FR" sz="1700" b="1" dirty="0" smtClean="0">
                <a:solidFill>
                  <a:srgbClr val="00B050"/>
                </a:solidFill>
              </a:rPr>
              <a:t>… Condiments</a:t>
            </a:r>
            <a:r>
              <a:rPr lang="fr-FR" sz="1700" dirty="0" smtClean="0">
                <a:solidFill>
                  <a:srgbClr val="002060"/>
                </a:solidFill>
              </a:rPr>
              <a:t> pour approvisionner une industrie de transformation végétale </a:t>
            </a:r>
          </a:p>
          <a:p>
            <a:pPr>
              <a:buClr>
                <a:srgbClr val="00823B"/>
              </a:buClr>
            </a:pPr>
            <a:r>
              <a:rPr lang="fr-FR" sz="1700" dirty="0" smtClean="0">
                <a:solidFill>
                  <a:srgbClr val="002060"/>
                </a:solidFill>
              </a:rPr>
              <a:t>     à court de matière première et à très fort potentiel d’exportation</a:t>
            </a:r>
          </a:p>
          <a:p>
            <a:pPr>
              <a:buClr>
                <a:srgbClr val="00823B"/>
              </a:buClr>
            </a:pPr>
            <a:endParaRPr lang="fr-FR" sz="2000" dirty="0" smtClean="0">
              <a:solidFill>
                <a:srgbClr val="002060"/>
              </a:solidFill>
            </a:endParaRPr>
          </a:p>
        </p:txBody>
      </p:sp>
      <p:sp>
        <p:nvSpPr>
          <p:cNvPr id="8" name="Rectangle 11"/>
          <p:cNvSpPr>
            <a:spLocks noChangeArrowheads="1"/>
          </p:cNvSpPr>
          <p:nvPr/>
        </p:nvSpPr>
        <p:spPr bwMode="auto">
          <a:xfrm>
            <a:off x="1571604" y="928670"/>
            <a:ext cx="6143668" cy="7858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392" tIns="45696" rIns="91392" bIns="45696" anchor="ctr"/>
          <a:lstStyle/>
          <a:p>
            <a:pPr algn="ctr" defTabSz="987425"/>
            <a:endParaRPr lang="fr-FR" sz="1600" b="1" dirty="0" smtClean="0">
              <a:solidFill>
                <a:schemeClr val="bg1"/>
              </a:solidFill>
            </a:endParaRPr>
          </a:p>
          <a:p>
            <a:pPr algn="ctr" defTabSz="987425"/>
            <a:r>
              <a:rPr lang="fr-FR" sz="2400" b="1" dirty="0" smtClean="0">
                <a:solidFill>
                  <a:schemeClr val="bg1"/>
                </a:solidFill>
              </a:rPr>
              <a:t>Un très grand potentiel  de valorisation </a:t>
            </a:r>
          </a:p>
          <a:p>
            <a:pPr algn="ctr" defTabSz="987425"/>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 y="0"/>
            <a:ext cx="9144000"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C00000"/>
                </a:solidFill>
                <a:latin typeface="+mj-lt"/>
                <a:ea typeface="+mj-ea"/>
                <a:cs typeface="+mj-cs"/>
              </a:rPr>
              <a:t>DES POPULATIONS RURALES DE MIEUX EN MIEUX ORGANISEES</a:t>
            </a:r>
            <a:endParaRPr lang="fr-FR" sz="2400" b="1" dirty="0">
              <a:solidFill>
                <a:srgbClr val="C00000"/>
              </a:solidFill>
              <a:latin typeface="+mj-lt"/>
              <a:ea typeface="+mj-ea"/>
              <a:cs typeface="+mj-cs"/>
            </a:endParaRPr>
          </a:p>
        </p:txBody>
      </p:sp>
      <p:sp>
        <p:nvSpPr>
          <p:cNvPr id="29" name="Rectangle 12"/>
          <p:cNvSpPr>
            <a:spLocks noChangeArrowheads="1"/>
          </p:cNvSpPr>
          <p:nvPr>
            <p:custDataLst>
              <p:tags r:id="rId1"/>
            </p:custDataLst>
          </p:nvPr>
        </p:nvSpPr>
        <p:spPr bwMode="gray">
          <a:xfrm>
            <a:off x="785786" y="1587416"/>
            <a:ext cx="7500990" cy="4770542"/>
          </a:xfrm>
          <a:prstGeom prst="rect">
            <a:avLst/>
          </a:prstGeom>
          <a:noFill/>
          <a:ln>
            <a:noFill/>
          </a:ln>
          <a:effectLst/>
          <a:extLst/>
        </p:spPr>
        <p:txBody>
          <a:bodyPr wrap="square" lIns="73446" tIns="36723" rIns="36723" bIns="36723">
            <a:noAutofit/>
          </a:bodyPr>
          <a:lstStyle>
            <a:lvl1pPr marL="304800" indent="-304800" defTabSz="895350">
              <a:buClr>
                <a:schemeClr val="tx2"/>
              </a:buClr>
              <a:defRPr sz="1600">
                <a:solidFill>
                  <a:schemeClr val="tx1"/>
                </a:solidFill>
                <a:latin typeface="Arial" pitchFamily="34" charset="0"/>
                <a:cs typeface="Arial" pitchFamily="34" charset="0"/>
              </a:defRPr>
            </a:lvl1pPr>
            <a:lvl2pPr marL="306388" indent="-304800" defTabSz="895350">
              <a:buClr>
                <a:schemeClr val="tx2"/>
              </a:buClr>
              <a:buSzPct val="125000"/>
              <a:buFont typeface="Arial" pitchFamily="34" charset="0"/>
              <a:buChar char="▪"/>
              <a:defRPr sz="1600">
                <a:solidFill>
                  <a:schemeClr val="tx1"/>
                </a:solidFill>
                <a:latin typeface="Arial" pitchFamily="34" charset="0"/>
                <a:cs typeface="Arial" pitchFamily="34" charset="0"/>
              </a:defRPr>
            </a:lvl2pPr>
            <a:lvl3pPr marL="500063"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763588" indent="-304800" defTabSz="895350">
              <a:buClr>
                <a:schemeClr val="tx2"/>
              </a:buClr>
              <a:buSzPct val="120000"/>
              <a:buFont typeface="Arial" pitchFamily="34" charset="0"/>
              <a:buChar char="▫"/>
              <a:defRPr sz="1600">
                <a:solidFill>
                  <a:schemeClr val="tx1"/>
                </a:solidFill>
                <a:latin typeface="Arial" pitchFamily="34" charset="0"/>
                <a:cs typeface="Arial" pitchFamily="34" charset="0"/>
              </a:defRPr>
            </a:lvl4pPr>
            <a:lvl5pPr marL="920750" indent="-304800" defTabSz="895350">
              <a:buClr>
                <a:schemeClr val="tx2"/>
              </a:buClr>
              <a:buSzPct val="89000"/>
              <a:buFont typeface="Arial" pitchFamily="34" charset="0"/>
              <a:buChar char="-"/>
              <a:defRPr sz="1600">
                <a:solidFill>
                  <a:schemeClr val="tx1"/>
                </a:solidFill>
                <a:latin typeface="Arial" pitchFamily="34" charset="0"/>
                <a:cs typeface="Arial" pitchFamily="34" charset="0"/>
              </a:defRPr>
            </a:lvl5pPr>
            <a:lvl6pPr marL="13779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18351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22923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2749550" indent="-304800"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just">
              <a:buClr>
                <a:srgbClr val="00823B"/>
              </a:buClr>
              <a:buFont typeface="Wingdings" pitchFamily="2" charset="2"/>
              <a:buChar char="§"/>
            </a:pPr>
            <a:r>
              <a:rPr lang="fr-FR" sz="2800" dirty="0" smtClean="0">
                <a:solidFill>
                  <a:srgbClr val="002060"/>
                </a:solidFill>
              </a:rPr>
              <a:t>Filières concernant directement 14 millions des populations du monde rural et bénéficiant de la forte mobilisation du Sommet de l’Etat</a:t>
            </a:r>
          </a:p>
          <a:p>
            <a:pPr algn="just">
              <a:buClr>
                <a:srgbClr val="00823B"/>
              </a:buClr>
            </a:pPr>
            <a:endParaRPr lang="fr-FR" sz="2800" dirty="0" smtClean="0">
              <a:solidFill>
                <a:srgbClr val="002060"/>
              </a:solidFill>
            </a:endParaRPr>
          </a:p>
          <a:p>
            <a:pPr algn="just">
              <a:buClr>
                <a:srgbClr val="00823B"/>
              </a:buClr>
              <a:buFont typeface="Wingdings" pitchFamily="2" charset="2"/>
              <a:buChar char="§"/>
            </a:pPr>
            <a:r>
              <a:rPr lang="fr-FR" sz="2800" dirty="0" smtClean="0">
                <a:solidFill>
                  <a:srgbClr val="002060"/>
                </a:solidFill>
              </a:rPr>
              <a:t>8000 coopératives agricoles déjà autorisées, dont 5000 ont été créées de 2007 à 2012 sous l’impulsion de l’INDH</a:t>
            </a:r>
          </a:p>
          <a:p>
            <a:pPr algn="just">
              <a:buClr>
                <a:srgbClr val="00823B"/>
              </a:buClr>
              <a:buFont typeface="Wingdings" pitchFamily="2" charset="2"/>
              <a:buChar char="§"/>
            </a:pPr>
            <a:endParaRPr lang="fr-FR" sz="2800" dirty="0" smtClean="0">
              <a:solidFill>
                <a:srgbClr val="002060"/>
              </a:solidFill>
            </a:endParaRPr>
          </a:p>
          <a:p>
            <a:pPr algn="just">
              <a:buClr>
                <a:srgbClr val="00823B"/>
              </a:buClr>
              <a:buFont typeface="Wingdings" pitchFamily="2" charset="2"/>
              <a:buChar char="§"/>
            </a:pPr>
            <a:r>
              <a:rPr lang="fr-FR" sz="2800" dirty="0" smtClean="0">
                <a:solidFill>
                  <a:srgbClr val="002060"/>
                </a:solidFill>
              </a:rPr>
              <a:t>Un potentiel de 40 à 50.000 nouvelles coopératives à créer</a:t>
            </a:r>
          </a:p>
          <a:p>
            <a:pPr algn="just">
              <a:buClr>
                <a:srgbClr val="00823B"/>
              </a:buClr>
              <a:buFont typeface="Wingdings" pitchFamily="2" charset="2"/>
              <a:buChar char="§"/>
            </a:pPr>
            <a:endParaRPr lang="fr-FR" sz="2800" dirty="0" smtClean="0">
              <a:solidFill>
                <a:srgbClr val="002060"/>
              </a:solidFill>
            </a:endParaRPr>
          </a:p>
          <a:p>
            <a:pPr algn="just">
              <a:buFontTx/>
              <a:buChar char="-"/>
            </a:pPr>
            <a:endParaRPr lang="fr-FR" sz="1400" dirty="0" smtClean="0">
              <a:solidFill>
                <a:srgbClr val="002060"/>
              </a:solidFill>
            </a:endParaRPr>
          </a:p>
        </p:txBody>
      </p:sp>
      <p:cxnSp>
        <p:nvCxnSpPr>
          <p:cNvPr id="23" name="Connecteur droit 22"/>
          <p:cNvCxnSpPr/>
          <p:nvPr/>
        </p:nvCxnSpPr>
        <p:spPr>
          <a:xfrm>
            <a:off x="285720" y="712768"/>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15"/>
          <p:cNvSpPr txBox="1">
            <a:spLocks noChangeArrowheads="1"/>
          </p:cNvSpPr>
          <p:nvPr/>
        </p:nvSpPr>
        <p:spPr bwMode="auto">
          <a:xfrm>
            <a:off x="285720" y="2571744"/>
            <a:ext cx="8572560" cy="3214710"/>
          </a:xfrm>
          <a:prstGeom prst="rect">
            <a:avLst/>
          </a:prstGeom>
          <a:solidFill>
            <a:schemeClr val="tx2">
              <a:lumMod val="20000"/>
              <a:lumOff val="80000"/>
            </a:schemeClr>
          </a:solidFill>
          <a:ln w="9525">
            <a:noFill/>
            <a:miter lim="800000"/>
            <a:headEnd/>
            <a:tailEnd/>
          </a:ln>
        </p:spPr>
        <p:txBody>
          <a:bodyPr lIns="98746" tIns="49373" rIns="98746" bIns="49373" anchor="ctr"/>
          <a:lstStyle/>
          <a:p>
            <a:pPr algn="ctr"/>
            <a:endParaRPr lang="fr-FR" b="1" dirty="0" smtClean="0"/>
          </a:p>
          <a:p>
            <a:pPr algn="ctr"/>
            <a:endParaRPr lang="fr-FR" b="1" dirty="0" smtClean="0"/>
          </a:p>
          <a:p>
            <a:pPr algn="ctr"/>
            <a:endParaRPr lang="fr-FR" b="1" dirty="0" smtClean="0"/>
          </a:p>
          <a:p>
            <a:pPr algn="ctr"/>
            <a:endParaRPr lang="fr-FR" b="1" dirty="0" smtClean="0"/>
          </a:p>
          <a:p>
            <a:pPr algn="ctr"/>
            <a:endParaRPr lang="fr-FR" b="1" dirty="0" smtClean="0"/>
          </a:p>
          <a:p>
            <a:pPr algn="ctr"/>
            <a:endParaRPr lang="fr-FR" b="1" dirty="0" smtClean="0"/>
          </a:p>
          <a:p>
            <a:pPr algn="ctr"/>
            <a:endParaRPr lang="fr-FR" sz="1000" b="1" dirty="0" smtClean="0"/>
          </a:p>
          <a:p>
            <a:pPr algn="ctr"/>
            <a:endParaRPr lang="fr-FR" sz="2200" b="1" i="1" dirty="0" smtClean="0">
              <a:solidFill>
                <a:srgbClr val="00B050"/>
              </a:solidFill>
            </a:endParaRPr>
          </a:p>
          <a:p>
            <a:pPr algn="ctr"/>
            <a:r>
              <a:rPr lang="fr-FR" sz="2800" b="1" i="1" dirty="0" smtClean="0">
                <a:solidFill>
                  <a:schemeClr val="tx2">
                    <a:lumMod val="75000"/>
                  </a:schemeClr>
                </a:solidFill>
              </a:rPr>
              <a:t>Sa Majesté Le Roi </a:t>
            </a:r>
            <a:r>
              <a:rPr lang="fr-FR" sz="2800" b="1" dirty="0" smtClean="0">
                <a:solidFill>
                  <a:schemeClr val="tx2">
                    <a:lumMod val="75000"/>
                  </a:schemeClr>
                </a:solidFill>
              </a:rPr>
              <a:t>a fait éclore le véritable or vert           du </a:t>
            </a:r>
            <a:r>
              <a:rPr lang="fr-FR" sz="2800" b="1" i="1" dirty="0" smtClean="0">
                <a:solidFill>
                  <a:schemeClr val="tx2">
                    <a:lumMod val="75000"/>
                  </a:schemeClr>
                </a:solidFill>
              </a:rPr>
              <a:t>Royaume</a:t>
            </a:r>
            <a:r>
              <a:rPr lang="fr-FR" sz="2800" b="1" dirty="0" smtClean="0">
                <a:solidFill>
                  <a:schemeClr val="tx2">
                    <a:lumMod val="75000"/>
                  </a:schemeClr>
                </a:solidFill>
              </a:rPr>
              <a:t>, donné du sens et de la consistance à l’espoir dans le monde rural et les a fait converger           à travers l’INDH</a:t>
            </a:r>
          </a:p>
          <a:p>
            <a:pPr algn="ctr"/>
            <a:endParaRPr lang="fr-FR" sz="1000" b="1" dirty="0" smtClean="0">
              <a:solidFill>
                <a:srgbClr val="C00000"/>
              </a:solidFill>
            </a:endParaRPr>
          </a:p>
          <a:p>
            <a:endParaRPr lang="fr-FR" b="1" dirty="0" smtClean="0"/>
          </a:p>
          <a:p>
            <a:pPr algn="ctr"/>
            <a:endParaRPr lang="fr-FR" b="1" dirty="0" smtClean="0"/>
          </a:p>
          <a:p>
            <a:pPr algn="ctr">
              <a:buFontTx/>
              <a:buChar char="-"/>
            </a:pPr>
            <a:endParaRPr lang="fr-FR" b="1" dirty="0" smtClean="0"/>
          </a:p>
          <a:p>
            <a:pPr algn="ctr">
              <a:buFontTx/>
              <a:buChar char="-"/>
            </a:pPr>
            <a:endParaRPr lang="fr-FR" b="1" dirty="0" smtClean="0"/>
          </a:p>
          <a:p>
            <a:pPr algn="ctr">
              <a:buFontTx/>
              <a:buChar char="-"/>
            </a:pPr>
            <a:endParaRPr lang="fr-FR" b="1" dirty="0" smtClean="0"/>
          </a:p>
          <a:p>
            <a:pPr algn="ctr"/>
            <a:r>
              <a:rPr lang="fr-FR" b="1" dirty="0" smtClean="0"/>
              <a:t> </a:t>
            </a:r>
          </a:p>
          <a:p>
            <a:pPr algn="ctr">
              <a:buFontTx/>
              <a:buChar char="-"/>
            </a:pPr>
            <a:endParaRPr lang="fr-FR" b="1" dirty="0" smtClean="0"/>
          </a:p>
        </p:txBody>
      </p:sp>
      <p:sp>
        <p:nvSpPr>
          <p:cNvPr id="13" name="Rectangle 12"/>
          <p:cNvSpPr/>
          <p:nvPr/>
        </p:nvSpPr>
        <p:spPr>
          <a:xfrm>
            <a:off x="32" y="0"/>
            <a:ext cx="9144000"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C00000"/>
                </a:solidFill>
                <a:latin typeface="+mj-lt"/>
                <a:ea typeface="+mj-ea"/>
                <a:cs typeface="+mj-cs"/>
              </a:rPr>
              <a:t>UN VISIONNAIRE : SA  MAJESTE LE ROI </a:t>
            </a:r>
          </a:p>
          <a:p>
            <a:pPr algn="ctr"/>
            <a:r>
              <a:rPr lang="fr-FR" sz="2400" b="1" dirty="0" smtClean="0">
                <a:solidFill>
                  <a:srgbClr val="C00000"/>
                </a:solidFill>
                <a:latin typeface="+mj-lt"/>
                <a:ea typeface="+mj-ea"/>
                <a:cs typeface="+mj-cs"/>
              </a:rPr>
              <a:t>UNE DATE : 2005  -  UNE STRATEGIE : INDH</a:t>
            </a:r>
            <a:endParaRPr lang="fr-FR" sz="2400" b="1" dirty="0">
              <a:solidFill>
                <a:srgbClr val="C00000"/>
              </a:solidFill>
              <a:latin typeface="+mj-lt"/>
              <a:ea typeface="+mj-ea"/>
              <a:cs typeface="+mj-cs"/>
            </a:endParaRPr>
          </a:p>
        </p:txBody>
      </p:sp>
      <p:pic>
        <p:nvPicPr>
          <p:cNvPr id="10" name="Image 9" descr="logo-indh.jpg"/>
          <p:cNvPicPr>
            <a:picLocks noChangeAspect="1"/>
          </p:cNvPicPr>
          <p:nvPr/>
        </p:nvPicPr>
        <p:blipFill>
          <a:blip r:embed="rId2"/>
          <a:stretch>
            <a:fillRect/>
          </a:stretch>
        </p:blipFill>
        <p:spPr>
          <a:xfrm>
            <a:off x="2428859" y="1428736"/>
            <a:ext cx="3736761" cy="867462"/>
          </a:xfrm>
          <a:prstGeom prst="rect">
            <a:avLst/>
          </a:prstGeom>
        </p:spPr>
      </p:pic>
      <p:cxnSp>
        <p:nvCxnSpPr>
          <p:cNvPr id="23" name="Connecteur droit 22"/>
          <p:cNvCxnSpPr/>
          <p:nvPr/>
        </p:nvCxnSpPr>
        <p:spPr>
          <a:xfrm>
            <a:off x="285720" y="712768"/>
            <a:ext cx="86439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0_Ph1JCBEqOW9qUG7iPa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6hiE6d0Z0CXG4Jer7pTo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KyNy473ZUi0EHHFwhcO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KyNy473ZUi0EHHFwhcO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KyNy473ZUi0EHHFwhcO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dNkfxMx50ab5Frrs8O90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3tZvAH_mUmr0PYsdEmr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0_Ph1JCBEqOW9qUG7iP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6hiE6d0Z0CXG4Jer7pT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20.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WEp.ZNJalkWqvxEzbRZUDQ"/>
</p:tagLst>
</file>

<file path=ppt/tags/tag21.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22.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23.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26.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WEp.ZNJalkWqvxEzbRZUDQ"/>
</p:tagLst>
</file>

<file path=ppt/tags/tag27.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28.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29.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33.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34.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35.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3tZvAH_mUmr0PYsdEmrz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3tZvAH_mUmr0PYsdEmr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3tZvAH_mUmr0PYsdEmr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3tZvAH_mUmr0PYsdEmrzA"/>
</p:tagLst>
</file>

<file path=ppt/tags/tag42.xml><?xml version="1.0" encoding="utf-8"?>
<p:tagLst xmlns:a="http://schemas.openxmlformats.org/drawingml/2006/main" xmlns:r="http://schemas.openxmlformats.org/officeDocument/2006/relationships" xmlns:p="http://schemas.openxmlformats.org/presentationml/2006/main">
  <p:tag name="NAME" val="DirArrow"/>
  <p:tag name="THINKCELLSHAPEDONOTDELETE" val="pnLrUqC.MmUykvO65o00L.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MdZLUPwB0m2tv81AAuAPQ"/>
</p:tagLst>
</file>

<file path=ppt/tags/tag44.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47.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48.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49.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50.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WEp.ZNJalkWqvxEzbRZUDQ"/>
</p:tagLst>
</file>

<file path=ppt/tags/tag51.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52.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53.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59.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WEp.ZNJalkWqvxEzbRZU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60.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WEp.ZNJalkWqvxEzbRZUDQ"/>
</p:tagLst>
</file>

<file path=ppt/tags/tag61.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62.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63.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8X4fqKAaIk6Asex5EzCdIw"/>
</p:tagLst>
</file>

<file path=ppt/tags/tag69.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SVmwdog4kK_ovV6_boGdQ"/>
</p:tagLst>
</file>

<file path=ppt/tags/tag70.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71.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J5WuLbZMkicNAGNLDBh0A"/>
</p:tagLst>
</file>

<file path=ppt/tags/tag73.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4dAx4Fjmb0ihAUeHF2YTJA"/>
</p:tagLst>
</file>

<file path=ppt/tags/tag74.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skdnLaRmkqDvi2Or_sEfw"/>
</p:tagLst>
</file>

<file path=ppt/tags/tag75.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0BpqMiFoE.JZl4ZP4qpF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PfujnyS_kq_z4JWdMoC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3tZvAH_mUmr0PYsdEmr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NZzewQVLUmIyXFsbhEKEQ"/>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3545</TotalTime>
  <Words>3113</Words>
  <Application>Microsoft Office PowerPoint</Application>
  <PresentationFormat>Affichage à l'écran (4:3)</PresentationFormat>
  <Paragraphs>638</Paragraphs>
  <Slides>37</Slides>
  <Notes>6</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REPOSITIONNEMENT STRATEGIQUE DE L’OCE</vt:lpstr>
      <vt:lpstr>MISSIONS EN AMONT</vt:lpstr>
      <vt:lpstr>MISSIONS EN AVAL</vt:lpstr>
      <vt:lpstr>UN MODELE ECONOMIQUE   :  3 Z</vt:lpstr>
      <vt:lpstr>LOGIGRAMME DU MODELE</vt:lpstr>
      <vt:lpstr>Diapositive 17</vt:lpstr>
      <vt:lpstr>Diapositive 18</vt:lpstr>
      <vt:lpstr>Diapositive 19</vt:lpstr>
      <vt:lpstr>Diapositive 20</vt:lpstr>
      <vt:lpstr>Diapositive 21</vt:lpstr>
      <vt:lpstr>Diapositive 22</vt:lpstr>
      <vt:lpstr>Diapositive 23</vt:lpstr>
      <vt:lpstr>Diapositive 24</vt:lpstr>
      <vt:lpstr>Diapositive 25</vt:lpstr>
      <vt:lpstr>DES RESULTATS EN 18 MOIS</vt:lpstr>
      <vt:lpstr>DES RESULTATS EN 18 MOIS</vt:lpstr>
      <vt:lpstr>Diapositive 28</vt:lpstr>
      <vt:lpstr>Diapositive 29</vt:lpstr>
      <vt:lpstr>Diapositive 30</vt:lpstr>
      <vt:lpstr>Diapositive 31</vt:lpstr>
      <vt:lpstr>Diapositive 32</vt:lpstr>
      <vt:lpstr>Diapositive 33</vt:lpstr>
      <vt:lpstr>DES PERSPECTIVES EN AMONT</vt:lpstr>
      <vt:lpstr>DES PERSPECTIVES EN AVAL</vt:lpstr>
      <vt:lpstr>Diapositive 36</vt:lpstr>
      <vt:lpstr>Diapositive 37</vt:lpstr>
    </vt:vector>
  </TitlesOfParts>
  <Company>OCE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rakesbi</dc:creator>
  <cp:lastModifiedBy>hchemaou</cp:lastModifiedBy>
  <cp:revision>495</cp:revision>
  <dcterms:created xsi:type="dcterms:W3CDTF">2013-03-13T17:47:32Z</dcterms:created>
  <dcterms:modified xsi:type="dcterms:W3CDTF">2014-04-21T11:48:45Z</dcterms:modified>
</cp:coreProperties>
</file>